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Inter"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Roboto Condensed"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dfusU7o109/FUjGZUGybuECAZ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ira Díaz de Aránguiz López de Urald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00"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5-20T14:16:55.583" idx="3">
    <p:pos x="431" y="1083"/>
    <p:text>estos los tratas como ejemplo, supongo. Genial. Si quieres por que puedan ver el resultado puedes mencionar la reclamación de los conservatorios de música: https://www.fesabid.org/profesionales-bibliotecas-conservatorios-situacion-precaria-informe-aedom/  - en este enlace hay acceso también al informe. Lo digo porque es como que se puede ver mejor una acción con un resultado. El resultado de las acciones que poner como ejemplo es nulo y por enseñar una acción que ha tenido un poco más de recorrido, simplemente, no porque esté mal así e, de verdad.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j7oXPO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pbiblioburgos.es/asociaciones-y-defensa-de-la-profes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bibliobuses.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El 17 de diciembre de 2019 se realizó un taller para saber qué asociaciones/colegios querían participar en él y definir su estructura.</a:t>
            </a:r>
            <a:endParaRPr/>
          </a:p>
          <a:p>
            <a:pPr marL="0" lvl="0" indent="0" algn="l" rtl="0">
              <a:spcBef>
                <a:spcPts val="0"/>
              </a:spcBef>
              <a:spcAft>
                <a:spcPts val="0"/>
              </a:spcAft>
              <a:buNone/>
            </a:pPr>
            <a:r>
              <a:rPr lang="es-ES"/>
              <a:t>Al principio la coordinación del observatorio estuvo a cargo de Ana Bernardo Suarez de APEI</a:t>
            </a:r>
            <a:endParaR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Luchar por la dignidad laboral y económica, identificando y en su caso corrigiendo o denunciando malas</a:t>
            </a:r>
            <a:endParaRPr/>
          </a:p>
          <a:p>
            <a:pPr marL="0" lvl="0" indent="0" algn="l" rtl="0">
              <a:spcBef>
                <a:spcPts val="0"/>
              </a:spcBef>
              <a:spcAft>
                <a:spcPts val="0"/>
              </a:spcAft>
              <a:buNone/>
            </a:pPr>
            <a:r>
              <a:rPr lang="es-ES"/>
              <a:t>prácticas de selección, contratación y remuneración en los distintos ámbitos de desempeño profesional.</a:t>
            </a:r>
            <a:endParaRPr/>
          </a:p>
        </p:txBody>
      </p:sp>
      <p:sp>
        <p:nvSpPr>
          <p:cNvPr id="215" name="Google Shape;2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Roboto Condensed"/>
              <a:buNone/>
            </a:pPr>
            <a:r>
              <a:rPr lang="es-ES" sz="1200">
                <a:solidFill>
                  <a:srgbClr val="000000"/>
                </a:solidFill>
                <a:latin typeface="Roboto Condensed"/>
                <a:ea typeface="Roboto Condensed"/>
                <a:cs typeface="Roboto Condensed"/>
                <a:sym typeface="Roboto Condensed"/>
              </a:rPr>
              <a:t>alertando de los riesgos que esta decisión conlleva para la calidad del servicio, así como para las condiciones laborales de las personas trabajadoras.</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El Ayuntamiento de Santa María del Camí convocó una plaza de archivera/o municipal para la</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cual en base a los requisitos formativos exigidos los profesionales graduados en</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documentación quedaban directamente excluidos. Además, se requerían otras premisas que</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llevaban a pensar que la plaza estaba configurada a medida, como por ejemplo carnet de</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conducir tipo B y un doctorado, título evaluable pero innecesario para acceder a una plaza de</a:t>
            </a:r>
            <a:endParaRPr/>
          </a:p>
          <a:p>
            <a:pPr marL="0" lvl="0" indent="0" algn="l" rtl="0">
              <a:spcBef>
                <a:spcPts val="0"/>
              </a:spcBef>
              <a:spcAft>
                <a:spcPts val="0"/>
              </a:spcAft>
              <a:buNone/>
            </a:pPr>
            <a:r>
              <a:rPr lang="es-ES" sz="1200">
                <a:solidFill>
                  <a:srgbClr val="000000"/>
                </a:solidFill>
                <a:latin typeface="Roboto Condensed"/>
                <a:ea typeface="Roboto Condensed"/>
                <a:cs typeface="Roboto Condensed"/>
                <a:sym typeface="Roboto Condensed"/>
              </a:rPr>
              <a:t>categoría A1 (para la que la formación exigida debe ser de grado o de licenciatura).</a:t>
            </a:r>
            <a:endParaRPr/>
          </a:p>
          <a:p>
            <a:pPr marL="0" lvl="0" indent="0" algn="l" rtl="0">
              <a:spcBef>
                <a:spcPts val="0"/>
              </a:spcBef>
              <a:spcAft>
                <a:spcPts val="0"/>
              </a:spcAft>
              <a:buNone/>
            </a:pPr>
            <a:r>
              <a:rPr lang="es-ES" sz="1200" b="0" i="0" u="none" strike="noStrike">
                <a:solidFill>
                  <a:srgbClr val="242424"/>
                </a:solidFill>
                <a:latin typeface="Arial"/>
                <a:ea typeface="Arial"/>
                <a:cs typeface="Arial"/>
                <a:sym typeface="Arial"/>
              </a:rPr>
              <a:t>El Ayuntamiento de Felanitx convocó una plaza en la que debían realizarse al mismo tiempo</a:t>
            </a:r>
            <a:endParaRPr/>
          </a:p>
          <a:p>
            <a:pPr marL="0" lvl="0" indent="0" algn="l" rtl="0">
              <a:spcBef>
                <a:spcPts val="0"/>
              </a:spcBef>
              <a:spcAft>
                <a:spcPts val="0"/>
              </a:spcAft>
              <a:buNone/>
            </a:pPr>
            <a:r>
              <a:rPr lang="es-ES" sz="1200" b="0" i="0" u="none" strike="noStrike">
                <a:solidFill>
                  <a:srgbClr val="242424"/>
                </a:solidFill>
                <a:latin typeface="Arial"/>
                <a:ea typeface="Arial"/>
                <a:cs typeface="Arial"/>
                <a:sym typeface="Arial"/>
              </a:rPr>
              <a:t>funciones de bibliotecari@ y de asesor lingüístico.</a:t>
            </a:r>
            <a:endParaRPr sz="1600">
              <a:solidFill>
                <a:srgbClr val="000000"/>
              </a:solidFill>
              <a:latin typeface="Roboto Condensed"/>
              <a:ea typeface="Roboto Condensed"/>
              <a:cs typeface="Roboto Condensed"/>
              <a:sym typeface="Roboto Condensed"/>
            </a:endParaRPr>
          </a:p>
          <a:p>
            <a:pPr marL="0" lvl="0" indent="0" algn="l" rtl="0">
              <a:spcBef>
                <a:spcPts val="0"/>
              </a:spcBef>
              <a:spcAft>
                <a:spcPts val="0"/>
              </a:spcAft>
              <a:buNone/>
            </a:pPr>
            <a:endParaRPr sz="1200">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200"/>
              <a:buFont typeface="Arial"/>
              <a:buNone/>
            </a:pPr>
            <a:endParaRPr sz="1200">
              <a:solidFill>
                <a:srgbClr val="000000"/>
              </a:solidFill>
              <a:latin typeface="Roboto Condensed"/>
              <a:ea typeface="Roboto Condensed"/>
              <a:cs typeface="Roboto Condensed"/>
              <a:sym typeface="Roboto Condensed"/>
            </a:endParaRPr>
          </a:p>
          <a:p>
            <a:pPr marL="0" lvl="0" indent="0" algn="l" rtl="0">
              <a:spcBef>
                <a:spcPts val="0"/>
              </a:spcBef>
              <a:spcAft>
                <a:spcPts val="0"/>
              </a:spcAft>
              <a:buNone/>
            </a:pPr>
            <a:endParaRPr/>
          </a:p>
        </p:txBody>
      </p:sp>
      <p:sp>
        <p:nvSpPr>
          <p:cNvPr id="227" name="Google Shape;2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D8D8D"/>
              </a:buClr>
              <a:buSzPts val="1200"/>
              <a:buFont typeface="Inter"/>
              <a:buNone/>
            </a:pPr>
            <a:r>
              <a:rPr lang="es-ES" sz="1200" b="0" i="0" dirty="0">
                <a:solidFill>
                  <a:srgbClr val="8D8D8D"/>
                </a:solidFill>
                <a:latin typeface="Inter"/>
                <a:ea typeface="Inter"/>
                <a:cs typeface="Inter"/>
                <a:sym typeface="Inter"/>
              </a:rPr>
              <a:t>Se colaboró con profesionales de la </a:t>
            </a:r>
            <a:r>
              <a:rPr lang="es-ES" sz="1200" b="0" i="0" u="sng" strike="noStrike" dirty="0">
                <a:solidFill>
                  <a:srgbClr val="FF66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Asociación de Profesionales de Bibliotecas de Burgos</a:t>
            </a:r>
            <a:r>
              <a:rPr lang="es-ES" sz="1200" b="0" i="0" dirty="0">
                <a:solidFill>
                  <a:srgbClr val="8D8D8D"/>
                </a:solidFill>
                <a:latin typeface="Inter"/>
                <a:ea typeface="Inter"/>
                <a:cs typeface="Inter"/>
                <a:sym typeface="Inter"/>
              </a:rPr>
              <a:t> (APBB) y de la </a:t>
            </a:r>
            <a:r>
              <a:rPr lang="es-ES" sz="1200" b="0" i="0" u="sng" strike="noStrike" dirty="0">
                <a:solidFill>
                  <a:srgbClr val="FF6600"/>
                </a:solidFill>
                <a:latin typeface="Inter"/>
                <a:ea typeface="Inter"/>
                <a:cs typeface="Inter"/>
                <a:sym typeface="Inter"/>
                <a:hlinkClick r:id="rId4">
                  <a:extLst>
                    <a:ext uri="{A12FA001-AC4F-418D-AE19-62706E023703}">
                      <ahyp:hlinkClr xmlns:ahyp="http://schemas.microsoft.com/office/drawing/2018/hyperlinkcolor" xmlns="" val="tx"/>
                    </a:ext>
                  </a:extLst>
                </a:hlinkClick>
              </a:rPr>
              <a:t>Asociación de Profesionales de Bibliotecas Móviles</a:t>
            </a:r>
            <a:r>
              <a:rPr lang="es-ES" sz="1200" b="0" i="0" dirty="0">
                <a:solidFill>
                  <a:srgbClr val="8D8D8D"/>
                </a:solidFill>
                <a:latin typeface="Inter"/>
                <a:ea typeface="Inter"/>
                <a:cs typeface="Inter"/>
                <a:sym typeface="Inter"/>
              </a:rPr>
              <a:t> (ACLEBIM) en el intento de cambiar el Convenio Colectivo para el Personal Laboral de la Comunidad de Castilla y León, para garantizar que el acceso a plazas de bibliotecas requiriera de ciertos requisitos formativos. </a:t>
            </a:r>
          </a:p>
          <a:p>
            <a:pPr marL="0" marR="0" lvl="0" indent="0" algn="l" rtl="0">
              <a:lnSpc>
                <a:spcPct val="100000"/>
              </a:lnSpc>
              <a:spcBef>
                <a:spcPts val="0"/>
              </a:spcBef>
              <a:spcAft>
                <a:spcPts val="0"/>
              </a:spcAft>
              <a:buClr>
                <a:srgbClr val="8D8D8D"/>
              </a:buClr>
              <a:buSzPts val="1200"/>
              <a:buFont typeface="Inter"/>
              <a:buNone/>
            </a:pPr>
            <a:endParaRPr lang="es-ES" sz="1200" b="0" i="0" dirty="0">
              <a:solidFill>
                <a:srgbClr val="8D8D8D"/>
              </a:solidFill>
              <a:latin typeface="Inter"/>
              <a:ea typeface="Inter"/>
              <a:cs typeface="Roboto Condensed"/>
              <a:sym typeface="Inter"/>
            </a:endParaRPr>
          </a:p>
          <a:p>
            <a:pPr marL="0" marR="0" lvl="0" indent="0" algn="l" defTabSz="914400" rtl="0" eaLnBrk="1" fontAlgn="auto" latinLnBrk="0" hangingPunct="1">
              <a:lnSpc>
                <a:spcPct val="100000"/>
              </a:lnSpc>
              <a:spcBef>
                <a:spcPts val="0"/>
              </a:spcBef>
              <a:spcAft>
                <a:spcPts val="0"/>
              </a:spcAft>
              <a:buClr>
                <a:srgbClr val="8D8D8D"/>
              </a:buClr>
              <a:buSzPts val="1200"/>
              <a:buFont typeface="Inter"/>
              <a:buNone/>
              <a:tabLst/>
              <a:defRPr/>
            </a:pPr>
            <a:r>
              <a:rPr lang="es-ES" sz="1200" b="0" i="0" dirty="0">
                <a:solidFill>
                  <a:srgbClr val="8D8D8D"/>
                </a:solidFill>
                <a:latin typeface="Inter"/>
                <a:ea typeface="Inter"/>
                <a:cs typeface="Roboto Condensed"/>
                <a:sym typeface="Inter"/>
              </a:rPr>
              <a:t>Con respecto a esta acción y la tercera no es que sean acciones propias del observatorio de la profesión, pero sí han sido impulsadas en un primer momento por personas que forman parte del observatorio. Con respecto al impulso de un convenio sectorial, no sé si conocéis que en la provincia de Guipúzcoa sí se consiguió suscribir un convenio colectivo de </a:t>
            </a:r>
            <a:r>
              <a:rPr lang="es-ES" b="0" i="0" dirty="0">
                <a:solidFill>
                  <a:srgbClr val="000000"/>
                </a:solidFill>
                <a:effectLst/>
                <a:latin typeface="valencia-bold-webfont"/>
              </a:rPr>
              <a:t>GESTORES DE LA INFORMACION Y DOCUMENTACION en 2022</a:t>
            </a:r>
          </a:p>
          <a:p>
            <a:pPr marL="0" marR="0" lvl="0" indent="0" algn="l" defTabSz="914400" rtl="0" eaLnBrk="1" fontAlgn="auto" latinLnBrk="0" hangingPunct="1">
              <a:lnSpc>
                <a:spcPct val="100000"/>
              </a:lnSpc>
              <a:spcBef>
                <a:spcPts val="0"/>
              </a:spcBef>
              <a:spcAft>
                <a:spcPts val="0"/>
              </a:spcAft>
              <a:buClr>
                <a:srgbClr val="8D8D8D"/>
              </a:buClr>
              <a:buSzPts val="1200"/>
              <a:buFont typeface="Inter"/>
              <a:buNone/>
              <a:tabLst/>
              <a:defRPr/>
            </a:pPr>
            <a:r>
              <a:rPr lang="es-ES" b="0" i="0" dirty="0">
                <a:solidFill>
                  <a:srgbClr val="000000"/>
                </a:solidFill>
                <a:effectLst/>
                <a:latin typeface="valencia-bold-webfont"/>
              </a:rPr>
              <a:t>No son acciones propias del observatorio, pero en lo que sí  está este órgano en es concienciar sobre la necesidad de establecerlos en todas las provincias donde hay profesionales de nuestro sector y en su correcta aplicación.</a:t>
            </a:r>
          </a:p>
          <a:p>
            <a:pPr marL="0" marR="0" lvl="0" indent="0" algn="l" rtl="0">
              <a:lnSpc>
                <a:spcPct val="100000"/>
              </a:lnSpc>
              <a:spcBef>
                <a:spcPts val="0"/>
              </a:spcBef>
              <a:spcAft>
                <a:spcPts val="0"/>
              </a:spcAft>
              <a:buClr>
                <a:srgbClr val="8D8D8D"/>
              </a:buClr>
              <a:buSzPts val="1200"/>
              <a:buFont typeface="Inter"/>
              <a:buNone/>
            </a:pPr>
            <a:endParaRPr sz="1200" dirty="0">
              <a:solidFill>
                <a:srgbClr val="000000"/>
              </a:solidFill>
              <a:latin typeface="Roboto Condensed"/>
              <a:ea typeface="Roboto Condensed"/>
              <a:cs typeface="Roboto Condensed"/>
              <a:sym typeface="Roboto Condensed"/>
            </a:endParaRPr>
          </a:p>
          <a:p>
            <a:pPr marL="0" lvl="0" indent="0" algn="l" rtl="0">
              <a:spcBef>
                <a:spcPts val="0"/>
              </a:spcBef>
              <a:spcAft>
                <a:spcPts val="0"/>
              </a:spcAft>
              <a:buClr>
                <a:srgbClr val="000000"/>
              </a:buClr>
              <a:buSzPts val="1200"/>
              <a:buFont typeface="Arial"/>
              <a:buNone/>
            </a:pPr>
            <a:endParaRPr sz="1200" dirty="0">
              <a:solidFill>
                <a:srgbClr val="000000"/>
              </a:solidFill>
              <a:latin typeface="Roboto Condensed"/>
              <a:ea typeface="Roboto Condensed"/>
              <a:cs typeface="Roboto Condensed"/>
              <a:sym typeface="Roboto Condensed"/>
            </a:endParaRPr>
          </a:p>
          <a:p>
            <a:pPr marL="0" lvl="0" indent="0" algn="l" rtl="0">
              <a:spcBef>
                <a:spcPts val="0"/>
              </a:spcBef>
              <a:spcAft>
                <a:spcPts val="0"/>
              </a:spcAft>
              <a:buClr>
                <a:srgbClr val="000000"/>
              </a:buClr>
              <a:buSzPts val="1200"/>
              <a:buFont typeface="Arial"/>
              <a:buNone/>
            </a:pPr>
            <a:endParaRPr sz="1200" dirty="0">
              <a:solidFill>
                <a:srgbClr val="000000"/>
              </a:solidFill>
              <a:latin typeface="Roboto Condensed"/>
              <a:ea typeface="Roboto Condensed"/>
              <a:cs typeface="Roboto Condensed"/>
              <a:sym typeface="Roboto Condensed"/>
            </a:endParaRPr>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Celebrados en el 2023 y este año.. Con el objetivo de mostrar una imagen positiva de estas instituciones culturales, más allá de</a:t>
            </a:r>
            <a:endParaRPr dirty="0"/>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los estereotipos habituales, a través del humor gráfico, Se presentaron un total de 34 obras de 30 artistas diferentes. concedió el</a:t>
            </a:r>
            <a:endParaRPr dirty="0"/>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premio (metálico, por valor de 1500€) a la obra de Pepa Cordero titulada “Viene de la</a:t>
            </a:r>
            <a:endParaRPr dirty="0"/>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biblioteca” y concedió además dos accésits a “Iñaki y </a:t>
            </a:r>
            <a:r>
              <a:rPr lang="es-ES" sz="1200" dirty="0" err="1">
                <a:solidFill>
                  <a:srgbClr val="000000"/>
                </a:solidFill>
                <a:latin typeface="Roboto Condensed"/>
                <a:ea typeface="Roboto Condensed"/>
                <a:cs typeface="Roboto Condensed"/>
                <a:sym typeface="Roboto Condensed"/>
              </a:rPr>
              <a:t>Frenchy</a:t>
            </a:r>
            <a:r>
              <a:rPr lang="es-ES" sz="1200" dirty="0">
                <a:solidFill>
                  <a:srgbClr val="000000"/>
                </a:solidFill>
                <a:latin typeface="Roboto Condensed"/>
                <a:ea typeface="Roboto Condensed"/>
                <a:cs typeface="Roboto Condensed"/>
                <a:sym typeface="Roboto Condensed"/>
              </a:rPr>
              <a:t> por “Bibliotecas, un valor</a:t>
            </a:r>
            <a:endParaRPr dirty="0"/>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seguro” y Guillermo Saavedra García por “La casa en el árbol” respectivamente.</a:t>
            </a:r>
            <a:endParaRPr dirty="0"/>
          </a:p>
          <a:p>
            <a:pPr marL="0" lvl="0" indent="0" algn="l" rtl="0">
              <a:spcBef>
                <a:spcPts val="0"/>
              </a:spcBef>
              <a:spcAft>
                <a:spcPts val="0"/>
              </a:spcAft>
              <a:buClr>
                <a:srgbClr val="000000"/>
              </a:buClr>
              <a:buSzPts val="1200"/>
              <a:buFont typeface="Roboto Condensed"/>
              <a:buNone/>
            </a:pPr>
            <a:r>
              <a:rPr lang="es-ES" sz="1200" dirty="0">
                <a:solidFill>
                  <a:srgbClr val="000000"/>
                </a:solidFill>
                <a:latin typeface="Roboto Condensed"/>
                <a:ea typeface="Roboto Condensed"/>
                <a:cs typeface="Roboto Condensed"/>
                <a:sym typeface="Roboto Condensed"/>
              </a:rPr>
              <a:t>El primero fue sobre bibliotecas y el segundo sobre archivos.</a:t>
            </a:r>
            <a:endParaRPr dirty="0"/>
          </a:p>
        </p:txBody>
      </p:sp>
      <p:sp>
        <p:nvSpPr>
          <p:cNvPr id="239" name="Google Shape;2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s-ES" dirty="0"/>
              <a:t>Jornada celebrada en San Sebastián en 2024 , dirigida a agentes que toman decisiones en lo relativo a la contratación de servicios para bibliotecas y archivos, así como a personas técnicas que participan en la redacción de pliegos de condiciones en este ámbito</a:t>
            </a:r>
            <a:endParaRPr dirty="0"/>
          </a:p>
          <a:p>
            <a:pPr marL="0" lvl="0" indent="0" algn="l" rtl="0">
              <a:spcBef>
                <a:spcPts val="0"/>
              </a:spcBef>
              <a:spcAft>
                <a:spcPts val="0"/>
              </a:spcAft>
              <a:buClr>
                <a:srgbClr val="8D8D8D"/>
              </a:buClr>
              <a:buSzPts val="1800"/>
              <a:buFont typeface="Inter"/>
              <a:buNone/>
            </a:pPr>
            <a:r>
              <a:rPr lang="es-ES" b="1" i="0" dirty="0">
                <a:solidFill>
                  <a:srgbClr val="8D8D8D"/>
                </a:solidFill>
                <a:latin typeface="Inter"/>
                <a:ea typeface="Inter"/>
                <a:cs typeface="Inter"/>
                <a:sym typeface="Inter"/>
              </a:rPr>
              <a:t>Se reflexionó sobre el debate de la externalización de servicios en archivos y bibliotecas</a:t>
            </a:r>
            <a:r>
              <a:rPr lang="es-ES" b="0" i="0" dirty="0">
                <a:solidFill>
                  <a:srgbClr val="8D8D8D"/>
                </a:solidFill>
                <a:latin typeface="Inter"/>
                <a:ea typeface="Inter"/>
                <a:cs typeface="Inter"/>
                <a:sym typeface="Inter"/>
              </a:rPr>
              <a:t>, y la importancia de la existencia del primer convenio colectivo del sector de las y los gestores de la información en el Estado, de aplicación en Gipuzkoa.</a:t>
            </a:r>
            <a:endParaRPr dirty="0"/>
          </a:p>
          <a:p>
            <a:pPr marL="0" lvl="0" indent="0" algn="l" rtl="0">
              <a:spcBef>
                <a:spcPts val="0"/>
              </a:spcBef>
              <a:spcAft>
                <a:spcPts val="0"/>
              </a:spcAft>
              <a:buClr>
                <a:srgbClr val="000000"/>
              </a:buClr>
              <a:buSzPts val="1200"/>
              <a:buFont typeface="Arial"/>
              <a:buNone/>
            </a:pPr>
            <a:endParaRPr dirty="0"/>
          </a:p>
          <a:p>
            <a:pPr marL="0" lvl="0" indent="0" algn="l" rtl="0">
              <a:spcBef>
                <a:spcPts val="0"/>
              </a:spcBef>
              <a:spcAft>
                <a:spcPts val="0"/>
              </a:spcAft>
              <a:buClr>
                <a:srgbClr val="000000"/>
              </a:buClr>
              <a:buSzPts val="1200"/>
              <a:buFont typeface="Arial"/>
              <a:buNone/>
            </a:pPr>
            <a:endParaRPr dirty="0"/>
          </a:p>
        </p:txBody>
      </p:sp>
      <p:sp>
        <p:nvSpPr>
          <p:cNvPr id="253" name="Google Shape;2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dirty="0"/>
              <a:t>El Observatorio de Defensa de la Profesión de FESABID es una declaración de compromiso con la dignidad, la visibilidad y el futuro de quienes trabajamos en el ámbito de la información y la documentación. En un mundo de constante cambio, donde las profesiones evolucionan y los desafíos se multiplican, el observatorio actúa como faro </a:t>
            </a:r>
            <a:r>
              <a:rPr lang="es-ES"/>
              <a:t>y escudo. </a:t>
            </a:r>
            <a:r>
              <a:rPr lang="es-ES" dirty="0"/>
              <a:t>Nos recuerda que no estamos solos y que nuestra voz colectiva tiene fuerza y la defensa de nuestras profesiones son también la defensa del acceso libre, ético y justo al conocimiento y de la transparencia</a:t>
            </a:r>
            <a:endParaRPr dirty="0"/>
          </a:p>
          <a:p>
            <a:pPr marL="0" lvl="0" indent="0" algn="l" rtl="0">
              <a:spcBef>
                <a:spcPts val="0"/>
              </a:spcBef>
              <a:spcAft>
                <a:spcPts val="0"/>
              </a:spcAft>
              <a:buClr>
                <a:srgbClr val="000000"/>
              </a:buClr>
              <a:buSzPts val="1200"/>
              <a:buFont typeface="Arial"/>
              <a:buNone/>
            </a:pPr>
            <a:endParaRPr dirty="0"/>
          </a:p>
        </p:txBody>
      </p:sp>
      <p:sp>
        <p:nvSpPr>
          <p:cNvPr id="265" name="Google Shape;2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Hola, buenos días a todos y a todas</a:t>
            </a:r>
          </a:p>
          <a:p>
            <a:pPr algn="l" fontAlgn="base">
              <a:buNone/>
            </a:pPr>
            <a:r>
              <a:rPr lang="es-ES" dirty="0"/>
              <a:t>Soy Merche rojas, jefa de sección del archivo intermedio y ¿</a:t>
            </a:r>
            <a:r>
              <a:rPr lang="es-ES" b="1" dirty="0"/>
              <a:t>qué hace una archivera en unas jornadas de bibliotecas especializadas?</a:t>
            </a:r>
            <a:r>
              <a:rPr lang="es-ES" dirty="0"/>
              <a:t>, pues muy sencillo. Yo también he sido bibliotecaria durante 16 años en esta casa, pero si es cierto que nunca he trabajado en una biblioteca especializada. Seguimos que me enrollo, estoy aquí porque pertenezco a las juntas directivas del </a:t>
            </a:r>
            <a:r>
              <a:rPr lang="es-ES" dirty="0" err="1"/>
              <a:t>col.legi</a:t>
            </a:r>
            <a:r>
              <a:rPr lang="es-ES" dirty="0"/>
              <a:t> de </a:t>
            </a:r>
            <a:r>
              <a:rPr lang="es-ES" dirty="0" err="1"/>
              <a:t>bibliotecaris</a:t>
            </a:r>
            <a:r>
              <a:rPr lang="es-ES" dirty="0"/>
              <a:t> y </a:t>
            </a:r>
            <a:r>
              <a:rPr lang="es-ES" dirty="0" err="1"/>
              <a:t>documentalistes</a:t>
            </a:r>
            <a:r>
              <a:rPr lang="es-ES" dirty="0"/>
              <a:t> de la Comunitat valenciana y también de </a:t>
            </a:r>
            <a:r>
              <a:rPr lang="es-ES" dirty="0" err="1"/>
              <a:t>fesabid</a:t>
            </a:r>
            <a:r>
              <a:rPr lang="es-ES" dirty="0"/>
              <a:t>. En ambas  soy la tesorera y  he venido en sustitución de Yanira que es la actual coordinadora de la del observatorio de la profesión. No sé si sabéis que dentro de una semana </a:t>
            </a:r>
            <a:r>
              <a:rPr lang="es-ES" dirty="0" err="1"/>
              <a:t>fesabid</a:t>
            </a:r>
            <a:r>
              <a:rPr lang="es-ES" dirty="0"/>
              <a:t> celebra sus jornadas, las jornadas españolas de información y documentación en vitoria y gran parte de la </a:t>
            </a:r>
            <a:r>
              <a:rPr lang="es-ES" sz="1200" b="0" i="0" u="none" strike="noStrike" cap="none" dirty="0">
                <a:solidFill>
                  <a:schemeClr val="dk1"/>
                </a:solidFill>
                <a:latin typeface="Arial"/>
                <a:cs typeface="Arial"/>
                <a:sym typeface="Arial"/>
              </a:rPr>
              <a:t>organización de esta </a:t>
            </a:r>
            <a:r>
              <a:rPr lang="es-ES" sz="1200" b="0" i="0" u="none" strike="noStrike" cap="none" dirty="0" err="1">
                <a:solidFill>
                  <a:schemeClr val="dk1"/>
                </a:solidFill>
                <a:latin typeface="Arial"/>
                <a:cs typeface="Arial"/>
                <a:sym typeface="Arial"/>
              </a:rPr>
              <a:t>edicición</a:t>
            </a:r>
            <a:r>
              <a:rPr lang="es-ES" sz="1200" b="0" i="0" u="none" strike="noStrike" cap="none" dirty="0">
                <a:solidFill>
                  <a:schemeClr val="dk1"/>
                </a:solidFill>
                <a:latin typeface="Arial"/>
                <a:cs typeface="Arial"/>
                <a:sym typeface="Arial"/>
              </a:rPr>
              <a:t> está recayendo sobre </a:t>
            </a:r>
            <a:r>
              <a:rPr lang="es-ES" sz="1200" b="1" i="0" u="none" strike="noStrike" cap="none" dirty="0">
                <a:solidFill>
                  <a:schemeClr val="dk1"/>
                </a:solidFill>
                <a:latin typeface="Arial"/>
                <a:cs typeface="Arial"/>
                <a:sym typeface="Arial"/>
              </a:rPr>
              <a:t>ALDEE: Asociación Vasca de Profesionales de Archivos, Bibliotecas y Centros de Documentación</a:t>
            </a:r>
            <a:r>
              <a:rPr lang="es-ES" sz="1200" b="0" i="0" u="none" strike="noStrike" cap="none" dirty="0">
                <a:solidFill>
                  <a:schemeClr val="dk1"/>
                </a:solidFill>
                <a:latin typeface="Arial"/>
                <a:cs typeface="Arial"/>
                <a:sym typeface="Arial"/>
              </a:rPr>
              <a:t> y su presidenta que es Yanira Díaz de Aránguiz. Os podéis imaginar cómo están de ocupados ultimando los detalles de este evento y se decidió desde </a:t>
            </a:r>
            <a:r>
              <a:rPr lang="es-ES" sz="1200" b="0" i="0" u="none" strike="noStrike" cap="none" dirty="0" err="1">
                <a:solidFill>
                  <a:schemeClr val="dk1"/>
                </a:solidFill>
                <a:latin typeface="Arial"/>
                <a:cs typeface="Arial"/>
                <a:sym typeface="Arial"/>
              </a:rPr>
              <a:t>fesabid</a:t>
            </a:r>
            <a:r>
              <a:rPr lang="es-ES" sz="1200" b="0" i="0" u="none" strike="noStrike" cap="none" dirty="0">
                <a:solidFill>
                  <a:schemeClr val="dk1"/>
                </a:solidFill>
                <a:latin typeface="Arial"/>
                <a:cs typeface="Arial"/>
                <a:sym typeface="Arial"/>
              </a:rPr>
              <a:t> que acudiera yo a hablaros sobre uno de los pilares fundamentales de FESABIB como es el </a:t>
            </a:r>
            <a:r>
              <a:rPr lang="es-ES" sz="1200" b="0" i="0" u="none" strike="noStrike" cap="none" dirty="0" err="1">
                <a:solidFill>
                  <a:schemeClr val="dk1"/>
                </a:solidFill>
                <a:latin typeface="Arial"/>
                <a:cs typeface="Arial"/>
                <a:sym typeface="Arial"/>
              </a:rPr>
              <a:t>obervatorio</a:t>
            </a:r>
            <a:r>
              <a:rPr lang="es-ES" sz="1200" b="0" i="0" u="none" strike="noStrike" cap="none" dirty="0">
                <a:solidFill>
                  <a:schemeClr val="dk1"/>
                </a:solidFill>
                <a:latin typeface="Arial"/>
                <a:cs typeface="Arial"/>
                <a:sym typeface="Arial"/>
              </a:rPr>
              <a:t> de la profesión.</a:t>
            </a:r>
          </a:p>
          <a:p>
            <a:pPr>
              <a:buNone/>
            </a:pPr>
            <a:r>
              <a:rPr lang="es-ES" b="0" i="0" dirty="0">
                <a:solidFill>
                  <a:srgbClr val="1A1A1A"/>
                </a:solidFill>
                <a:effectLst/>
                <a:latin typeface="Open Sans" panose="020B0606030504020204" pitchFamily="34" charset="0"/>
              </a:rPr>
              <a:t/>
            </a:r>
            <a:br>
              <a:rPr lang="es-ES" b="0" i="0" dirty="0">
                <a:solidFill>
                  <a:srgbClr val="1A1A1A"/>
                </a:solidFill>
                <a:effectLst/>
                <a:latin typeface="Open Sans" panose="020B0606030504020204" pitchFamily="34" charset="0"/>
              </a:rPr>
            </a:br>
            <a:r>
              <a:rPr lang="es-ES" dirty="0"/>
              <a:t>  </a:t>
            </a: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dirty="0"/>
              <a:t>Origen: </a:t>
            </a:r>
            <a:r>
              <a:rPr lang="es-ES" dirty="0"/>
              <a:t>Grupo de defensa de la profesión, establecido en  2017</a:t>
            </a:r>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a:t>cuatro líneas principales de acción de </a:t>
            </a:r>
            <a:r>
              <a:rPr lang="es-ES" b="1" dirty="0" err="1"/>
              <a:t>fesabid</a:t>
            </a:r>
            <a:r>
              <a:rPr lang="es-ES" b="1" dirty="0"/>
              <a:t> (formación, nuevos roles, sector privado/empresas y defensa de la profesión) </a:t>
            </a:r>
            <a:r>
              <a:rPr lang="es-ES" dirty="0"/>
              <a:t>dieron lugar a grupos de trabajo en el seno de FESABID.</a:t>
            </a:r>
            <a:endParaRPr dirty="0"/>
          </a:p>
          <a:p>
            <a:pPr marL="0" lvl="0" indent="0" algn="l" rtl="0">
              <a:spcBef>
                <a:spcPts val="0"/>
              </a:spcBef>
              <a:spcAft>
                <a:spcPts val="0"/>
              </a:spcAft>
              <a:buNone/>
            </a:pPr>
            <a:r>
              <a:rPr lang="es-ES" dirty="0"/>
              <a:t>Es un grupo de trabajo estable que funciona permanentemente, asesorando a la federación y a las asociaciones/</a:t>
            </a:r>
            <a:r>
              <a:rPr lang="es-ES" dirty="0" err="1"/>
              <a:t>col.legis</a:t>
            </a:r>
            <a:r>
              <a:rPr lang="es-ES" dirty="0"/>
              <a:t>.</a:t>
            </a:r>
            <a:endParaRPr dirty="0"/>
          </a:p>
          <a:p>
            <a:pPr marL="0" lvl="0" indent="0" algn="l" rtl="0">
              <a:spcBef>
                <a:spcPts val="0"/>
              </a:spcBef>
              <a:spcAft>
                <a:spcPts val="0"/>
              </a:spcAft>
              <a:buNone/>
            </a:pPr>
            <a:r>
              <a:rPr lang="es-ES" dirty="0"/>
              <a:t>Sentimiento de ser una profesión infravalorada.</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Sus objetivos son: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La primera tarea del grupo 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ES" b="1" dirty="0"/>
              <a:t>El mapa </a:t>
            </a:r>
            <a:r>
              <a:rPr lang="es-ES" dirty="0"/>
              <a:t>es un </a:t>
            </a:r>
            <a:r>
              <a:rPr lang="es-ES" b="1" dirty="0"/>
              <a:t>cuestionario que permitirá la posterior realización de un informe</a:t>
            </a:r>
            <a:r>
              <a:rPr lang="es-ES" dirty="0"/>
              <a:t> para obtener el mapa de situación de defensa de la profesión de las CCAA, ver la realidad a la que nos enfrentamos, proponer acciones y darlo a conocer. </a:t>
            </a:r>
          </a:p>
          <a:p>
            <a:pPr marL="0" lvl="0" indent="0" algn="l" rtl="0">
              <a:spcBef>
                <a:spcPts val="0"/>
              </a:spcBef>
              <a:spcAft>
                <a:spcPts val="0"/>
              </a:spcAft>
              <a:buNone/>
            </a:pPr>
            <a:r>
              <a:rPr lang="es-ES" dirty="0"/>
              <a:t>Os dejo el enlace en el </a:t>
            </a:r>
            <a:r>
              <a:rPr lang="es-ES" dirty="0" err="1"/>
              <a:t>ppt</a:t>
            </a:r>
            <a:r>
              <a:rPr lang="es-ES" dirty="0"/>
              <a:t> por si queréis conocer más acerca de este mapa de defensa de la profesión.</a:t>
            </a:r>
            <a:endParaRPr dirty="0"/>
          </a:p>
          <a:p>
            <a:pPr marL="0" lvl="0" indent="0" algn="l" rtl="0">
              <a:spcBef>
                <a:spcPts val="0"/>
              </a:spcBef>
              <a:spcAft>
                <a:spcPts val="0"/>
              </a:spcAft>
              <a:buNone/>
            </a:pP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dirty="0"/>
              <a:t>En objetivos </a:t>
            </a:r>
            <a:r>
              <a:rPr lang="es-ES" dirty="0"/>
              <a:t>: por ejemplo, en saber si entre las tareas habituales de los miembros </a:t>
            </a:r>
            <a:r>
              <a:rPr lang="es-ES" dirty="0" err="1"/>
              <a:t>fesabid</a:t>
            </a:r>
            <a:r>
              <a:rPr lang="es-ES" dirty="0"/>
              <a:t> está el de presentar escritos para la revisión de puestos de trabajo/convocatorias ofertas/definición de servicios, por qué las presentan, cómo actúan ante estas tareas, qué resultado provoca y si los miembros participan en la elaboración de normativa.</a:t>
            </a:r>
            <a:endParaRPr dirty="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dirty="0"/>
              <a:t>Último cuatrimestre de 2018</a:t>
            </a:r>
            <a:endParaRPr dirty="0"/>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Recopilación de materiales con objeto de tenerlo de referencia a la hora de hacer defensa de la profesión (normativa, perfiles, documentos profesionales, fqs)</a:t>
            </a:r>
            <a:endParaRPr/>
          </a:p>
          <a:p>
            <a:pPr marL="0" lvl="0" indent="0" algn="l" rtl="0">
              <a:spcBef>
                <a:spcPts val="0"/>
              </a:spcBef>
              <a:spcAft>
                <a:spcPts val="0"/>
              </a:spcAft>
              <a:buNone/>
            </a:pPr>
            <a:r>
              <a:rPr lang="es-ES"/>
              <a:t>Espacio privado con documentos con datos sensibles de diferentes casuísticas: cartas, protestas, reclamaciones. </a:t>
            </a:r>
            <a:endParaRPr/>
          </a:p>
          <a:p>
            <a:pPr marL="0" lvl="0" indent="0" algn="l" rtl="0">
              <a:spcBef>
                <a:spcPts val="0"/>
              </a:spcBef>
              <a:spcAft>
                <a:spcPts val="0"/>
              </a:spcAft>
              <a:buNone/>
            </a:pPr>
            <a:r>
              <a:rPr lang="es-ES"/>
              <a:t>Campaña de divulgación: que de a conocer nuestra titulación y perfiles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2389717" y="612775"/>
            <a:ext cx="7315200" cy="4114800"/>
          </a:xfrm>
          <a:prstGeom prst="rect">
            <a:avLst/>
          </a:prstGeom>
          <a:noFill/>
          <a:ln>
            <a:noFill/>
          </a:ln>
        </p:spPr>
      </p:sp>
      <p:sp>
        <p:nvSpPr>
          <p:cNvPr id="68" name="Google Shape;68;p2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fesabid.org/en-accion/observatori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esabid.org/wp-content/uploads/2021/05/mapadefensa051119.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209800" y="2130425"/>
            <a:ext cx="7966587" cy="3336310"/>
          </a:xfrm>
          <a:prstGeom prst="rect">
            <a:avLst/>
          </a:prstGeom>
          <a:noFill/>
          <a:ln>
            <a:noFill/>
          </a:ln>
        </p:spPr>
        <p:txBody>
          <a:bodyPr spcFirstLastPara="1" wrap="square" lIns="91425" tIns="45700" rIns="91425" bIns="45700" anchor="ctr" anchorCtr="0">
            <a:normAutofit/>
          </a:bodyPr>
          <a:lstStyle/>
          <a:p>
            <a:pPr>
              <a:buClr>
                <a:srgbClr val="4F6128"/>
              </a:buClr>
              <a:buSzPts val="4400"/>
            </a:pPr>
            <a:r>
              <a:rPr lang="es-ES">
                <a:solidFill>
                  <a:srgbClr val="4F6128"/>
                </a:solidFill>
                <a:latin typeface="Roboto Condensed"/>
                <a:ea typeface="Roboto Condensed"/>
                <a:cs typeface="Roboto Condensed"/>
                <a:sym typeface="Roboto Condensed"/>
              </a:rPr>
              <a:t>El Observatorio de Defensa de la Profesión de FESABID</a:t>
            </a:r>
            <a:endParaRPr>
              <a:solidFill>
                <a:srgbClr val="4F6128"/>
              </a:solidFill>
              <a:latin typeface="Roboto Condensed"/>
              <a:ea typeface="Roboto Condensed"/>
              <a:cs typeface="Roboto Condensed"/>
              <a:sym typeface="Roboto Condensed"/>
            </a:endParaRPr>
          </a:p>
        </p:txBody>
      </p:sp>
      <p:pic>
        <p:nvPicPr>
          <p:cNvPr id="89" name="Google Shape;89;p1" descr="UploadedImage8.jpg"/>
          <p:cNvPicPr preferRelativeResize="0"/>
          <p:nvPr/>
        </p:nvPicPr>
        <p:blipFill rotWithShape="1">
          <a:blip r:embed="rId3">
            <a:alphaModFix/>
          </a:blip>
          <a:srcRect/>
          <a:stretch/>
        </p:blipFill>
        <p:spPr>
          <a:xfrm>
            <a:off x="2126902" y="430890"/>
            <a:ext cx="8049485" cy="1632878"/>
          </a:xfrm>
          <a:prstGeom prst="rect">
            <a:avLst/>
          </a:prstGeom>
          <a:noFill/>
          <a:ln>
            <a:noFill/>
          </a:ln>
        </p:spPr>
      </p:pic>
      <p:pic>
        <p:nvPicPr>
          <p:cNvPr id="90" name="Google Shape;90;p1" descr="Logotipo&#10;&#10;El contenido generado por IA puede ser incorrecto."/>
          <p:cNvPicPr preferRelativeResize="0"/>
          <p:nvPr/>
        </p:nvPicPr>
        <p:blipFill rotWithShape="1">
          <a:blip r:embed="rId4">
            <a:alphaModFix/>
          </a:blip>
          <a:srcRect/>
          <a:stretch/>
        </p:blipFill>
        <p:spPr>
          <a:xfrm>
            <a:off x="2209800" y="5695175"/>
            <a:ext cx="1749507" cy="564356"/>
          </a:xfrm>
          <a:prstGeom prst="rect">
            <a:avLst/>
          </a:prstGeom>
          <a:noFill/>
          <a:ln>
            <a:noFill/>
          </a:ln>
        </p:spPr>
      </p:pic>
      <p:pic>
        <p:nvPicPr>
          <p:cNvPr id="91" name="Google Shape;91;p1" descr="Texto&#10;&#10;El contenido generado por IA puede ser incorrecto."/>
          <p:cNvPicPr preferRelativeResize="0"/>
          <p:nvPr/>
        </p:nvPicPr>
        <p:blipFill rotWithShape="1">
          <a:blip r:embed="rId5">
            <a:alphaModFix/>
          </a:blip>
          <a:srcRect/>
          <a:stretch/>
        </p:blipFill>
        <p:spPr>
          <a:xfrm>
            <a:off x="8598144" y="5736123"/>
            <a:ext cx="1578242" cy="4824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94" name="Google Shape;194;p10"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95" name="Google Shape;195;p10"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96" name="Google Shape;196;p10"/>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97" name="Google Shape;197;p10"/>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98" name="Google Shape;198;p10"/>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Observatorio de la Profesión (I)</a:t>
            </a:r>
            <a:endParaRPr/>
          </a:p>
        </p:txBody>
      </p:sp>
      <p:sp>
        <p:nvSpPr>
          <p:cNvPr id="199" name="Google Shape;199;p10"/>
          <p:cNvSpPr txBox="1"/>
          <p:nvPr/>
        </p:nvSpPr>
        <p:spPr>
          <a:xfrm>
            <a:off x="2209799" y="1653812"/>
            <a:ext cx="8048400" cy="4710000"/>
          </a:xfrm>
          <a:prstGeom prst="rect">
            <a:avLst/>
          </a:prstGeom>
          <a:noFill/>
          <a:ln>
            <a:noFill/>
          </a:ln>
        </p:spPr>
        <p:txBody>
          <a:bodyPr spcFirstLastPara="1" wrap="square" lIns="91425" tIns="45700" rIns="91425" bIns="45700" anchor="t" anchorCtr="0">
            <a:spAutoFit/>
          </a:bodyPr>
          <a:lstStyle/>
          <a:p>
            <a:pPr algn="just"/>
            <a:r>
              <a:rPr lang="es-ES" sz="2400" b="1">
                <a:latin typeface="Roboto Condensed"/>
                <a:ea typeface="Roboto Condensed"/>
                <a:cs typeface="Roboto Condensed"/>
                <a:sym typeface="Roboto Condensed"/>
              </a:rPr>
              <a:t>¿Qué es?</a:t>
            </a:r>
            <a:endParaRPr/>
          </a:p>
          <a:p>
            <a:pPr algn="just"/>
            <a:endParaRPr sz="2400" b="1">
              <a:solidFill>
                <a:schemeClr val="dk1"/>
              </a:solidFill>
              <a:latin typeface="Roboto Condensed"/>
              <a:ea typeface="Roboto Condensed"/>
              <a:cs typeface="Roboto Condensed"/>
              <a:sym typeface="Roboto Condensed"/>
            </a:endParaRPr>
          </a:p>
          <a:p>
            <a:pPr algn="just"/>
            <a:r>
              <a:rPr lang="es-ES" sz="2400" b="1">
                <a:latin typeface="Roboto Condensed"/>
                <a:ea typeface="Roboto Condensed"/>
                <a:cs typeface="Roboto Condensed"/>
                <a:sym typeface="Roboto Condensed"/>
              </a:rPr>
              <a:t>Instrumento</a:t>
            </a:r>
            <a:r>
              <a:rPr lang="es-ES" sz="2400">
                <a:latin typeface="Roboto Condensed"/>
                <a:ea typeface="Roboto Condensed"/>
                <a:cs typeface="Roboto Condensed"/>
                <a:sym typeface="Roboto Condensed"/>
              </a:rPr>
              <a:t> destinado a la recopilación de información relacionada con la defensa de la profesión. </a:t>
            </a:r>
            <a:endParaRPr/>
          </a:p>
          <a:p>
            <a:pPr algn="just"/>
            <a:r>
              <a:rPr lang="es-ES" sz="2400">
                <a:latin typeface="Roboto Condensed"/>
                <a:ea typeface="Roboto Condensed"/>
                <a:cs typeface="Roboto Condensed"/>
                <a:sym typeface="Roboto Condensed"/>
              </a:rPr>
              <a:t>El observatorio de la profesión será la </a:t>
            </a:r>
            <a:r>
              <a:rPr lang="es-ES" sz="2400" b="1">
                <a:latin typeface="Roboto Condensed"/>
                <a:ea typeface="Roboto Condensed"/>
                <a:cs typeface="Roboto Condensed"/>
                <a:sym typeface="Roboto Condensed"/>
              </a:rPr>
              <a:t>entidad</a:t>
            </a:r>
            <a:r>
              <a:rPr lang="es-ES" sz="2400">
                <a:latin typeface="Roboto Condensed"/>
                <a:ea typeface="Roboto Condensed"/>
                <a:cs typeface="Roboto Condensed"/>
                <a:sym typeface="Roboto Condensed"/>
              </a:rPr>
              <a:t> encargada de realizar esta recopilación.</a:t>
            </a:r>
            <a:endParaRPr/>
          </a:p>
          <a:p>
            <a:pPr algn="just"/>
            <a:endParaRPr sz="2400">
              <a:solidFill>
                <a:schemeClr val="dk1"/>
              </a:solidFill>
              <a:latin typeface="Roboto Condensed"/>
              <a:ea typeface="Roboto Condensed"/>
              <a:cs typeface="Roboto Condensed"/>
              <a:sym typeface="Roboto Condensed"/>
            </a:endParaRPr>
          </a:p>
          <a:p>
            <a:pPr algn="just"/>
            <a:r>
              <a:rPr lang="es-ES" sz="2400">
                <a:latin typeface="Roboto Condensed"/>
                <a:ea typeface="Roboto Condensed"/>
                <a:cs typeface="Roboto Condensed"/>
                <a:sym typeface="Roboto Condensed"/>
              </a:rPr>
              <a:t>Realización de un </a:t>
            </a:r>
            <a:r>
              <a:rPr lang="es-ES" sz="2400" b="1">
                <a:latin typeface="Roboto Condensed"/>
                <a:ea typeface="Roboto Condensed"/>
                <a:cs typeface="Roboto Condensed"/>
                <a:sym typeface="Roboto Condensed"/>
              </a:rPr>
              <a:t>taller inicial </a:t>
            </a:r>
            <a:r>
              <a:rPr lang="es-ES" sz="2400">
                <a:latin typeface="Roboto Condensed"/>
                <a:ea typeface="Roboto Condensed"/>
                <a:cs typeface="Roboto Condensed"/>
                <a:sym typeface="Roboto Condensed"/>
              </a:rPr>
              <a:t>para establecer sus miembros y estructura.</a:t>
            </a:r>
            <a:endParaRPr/>
          </a:p>
          <a:p>
            <a:pPr algn="just"/>
            <a:r>
              <a:rPr lang="es-ES" sz="2400">
                <a:latin typeface="Roboto Condensed"/>
                <a:ea typeface="Roboto Condensed"/>
                <a:cs typeface="Roboto Condensed"/>
                <a:sym typeface="Roboto Condensed"/>
              </a:rPr>
              <a:t>Una vez aprobada su creación por la Junta FESABID se convertirá en </a:t>
            </a:r>
            <a:r>
              <a:rPr lang="es-ES" sz="2400" b="1">
                <a:latin typeface="Roboto Condensed"/>
                <a:ea typeface="Roboto Condensed"/>
                <a:cs typeface="Roboto Condensed"/>
                <a:sym typeface="Roboto Condensed"/>
              </a:rPr>
              <a:t>el órgano autónomo que velará por la defensa de profesión.</a:t>
            </a:r>
            <a:endParaRPr/>
          </a:p>
          <a:p>
            <a:pPr algn="just"/>
            <a:endParaRPr sz="1800" b="1">
              <a:solidFill>
                <a:schemeClr val="dk1"/>
              </a:solidFill>
              <a:latin typeface="Roboto Condensed"/>
              <a:ea typeface="Roboto Condensed"/>
              <a:cs typeface="Roboto Condensed"/>
              <a:sym typeface="Roboto Condensed"/>
            </a:endParaRPr>
          </a:p>
          <a:p>
            <a:pPr algn="just"/>
            <a:endParaRPr sz="1800" b="1">
              <a:solidFill>
                <a:schemeClr val="dk1"/>
              </a:solidFill>
              <a:latin typeface="Roboto Condensed"/>
              <a:ea typeface="Roboto Condensed"/>
              <a:cs typeface="Roboto Condensed"/>
              <a:sym typeface="Roboto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06" name="Google Shape;206;p11"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07" name="Google Shape;207;p11"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208" name="Google Shape;208;p11"/>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209" name="Google Shape;209;p11"/>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10" name="Google Shape;210;p11"/>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Observatorio de la Profesión (II)</a:t>
            </a:r>
            <a:endParaRPr/>
          </a:p>
        </p:txBody>
      </p:sp>
      <p:sp>
        <p:nvSpPr>
          <p:cNvPr id="211" name="Google Shape;211;p11"/>
          <p:cNvSpPr txBox="1"/>
          <p:nvPr/>
        </p:nvSpPr>
        <p:spPr>
          <a:xfrm>
            <a:off x="2209800" y="1776860"/>
            <a:ext cx="8319231" cy="3970318"/>
          </a:xfrm>
          <a:prstGeom prst="rect">
            <a:avLst/>
          </a:prstGeom>
          <a:noFill/>
          <a:ln>
            <a:noFill/>
          </a:ln>
        </p:spPr>
        <p:txBody>
          <a:bodyPr spcFirstLastPara="1" wrap="square" lIns="91425" tIns="45700" rIns="91425" bIns="45700" anchor="t" anchorCtr="0">
            <a:spAutoFit/>
          </a:bodyPr>
          <a:lstStyle/>
          <a:p>
            <a:r>
              <a:rPr lang="es-ES" sz="2400" b="1">
                <a:latin typeface="Roboto Condensed"/>
                <a:ea typeface="Roboto Condensed"/>
                <a:cs typeface="Roboto Condensed"/>
                <a:sym typeface="Roboto Condensed"/>
              </a:rPr>
              <a:t>PRIMERAS ACCIONES</a:t>
            </a:r>
            <a:endParaRPr/>
          </a:p>
          <a:p>
            <a:pPr marL="342900" indent="-190500">
              <a:buSzPts val="2400"/>
            </a:pPr>
            <a:endParaRPr sz="2400">
              <a:solidFill>
                <a:schemeClr val="dk1"/>
              </a:solidFill>
              <a:latin typeface="Roboto Condensed"/>
              <a:ea typeface="Roboto Condensed"/>
              <a:cs typeface="Roboto Condensed"/>
              <a:sym typeface="Roboto Condensed"/>
            </a:endParaRPr>
          </a:p>
          <a:p>
            <a:pPr marL="342900" indent="-342900">
              <a:buSzPts val="2400"/>
              <a:buFont typeface="Arial"/>
              <a:buChar char="•"/>
            </a:pPr>
            <a:r>
              <a:rPr lang="es-ES" sz="2400">
                <a:latin typeface="Roboto Condensed"/>
                <a:ea typeface="Roboto Condensed"/>
                <a:cs typeface="Roboto Condensed"/>
                <a:sym typeface="Roboto Condensed"/>
              </a:rPr>
              <a:t>Creación de una lista de distribución para los participantes.</a:t>
            </a:r>
            <a:endParaRPr/>
          </a:p>
          <a:p>
            <a:pPr marL="342900" indent="-342900">
              <a:buSzPts val="2400"/>
              <a:buFont typeface="Arial"/>
              <a:buChar char="•"/>
            </a:pPr>
            <a:r>
              <a:rPr lang="es-ES" sz="2400">
                <a:latin typeface="Roboto Condensed"/>
                <a:ea typeface="Roboto Condensed"/>
                <a:cs typeface="Roboto Condensed"/>
                <a:sym typeface="Roboto Condensed"/>
              </a:rPr>
              <a:t>Formulario de contacto.</a:t>
            </a:r>
            <a:br>
              <a:rPr lang="es-ES" sz="2400">
                <a:latin typeface="Roboto Condensed"/>
                <a:ea typeface="Roboto Condensed"/>
                <a:cs typeface="Roboto Condensed"/>
                <a:sym typeface="Roboto Condensed"/>
              </a:rPr>
            </a:br>
            <a:r>
              <a:rPr lang="es-ES" sz="2400">
                <a:latin typeface="Roboto Condensed"/>
                <a:ea typeface="Roboto Condensed"/>
                <a:cs typeface="Roboto Condensed"/>
                <a:sym typeface="Roboto Condensed"/>
              </a:rPr>
              <a:t>Habilitación del espacio público/privado en la web de FESABID</a:t>
            </a:r>
            <a:endParaRPr/>
          </a:p>
          <a:p>
            <a:pPr marL="342900" indent="-342900">
              <a:buSzPts val="2400"/>
              <a:buFont typeface="Arial"/>
              <a:buChar char="•"/>
            </a:pPr>
            <a:r>
              <a:rPr lang="es-ES" sz="2400">
                <a:latin typeface="Roboto Condensed"/>
                <a:ea typeface="Roboto Condensed"/>
                <a:cs typeface="Roboto Condensed"/>
                <a:sym typeface="Roboto Condensed"/>
              </a:rPr>
              <a:t>Tratamiento de la información.</a:t>
            </a:r>
            <a:endParaRPr/>
          </a:p>
          <a:p>
            <a:pPr marL="342900" indent="-342900">
              <a:buSzPts val="2400"/>
              <a:buFont typeface="Arial"/>
              <a:buChar char="•"/>
            </a:pPr>
            <a:r>
              <a:rPr lang="es-ES" sz="2400">
                <a:latin typeface="Roboto Condensed"/>
                <a:ea typeface="Roboto Condensed"/>
                <a:cs typeface="Roboto Condensed"/>
                <a:sym typeface="Roboto Condensed"/>
              </a:rPr>
              <a:t>Propuesta de actividades formativas/talleres.</a:t>
            </a:r>
            <a:endParaRPr/>
          </a:p>
          <a:p>
            <a:pPr marL="342900" indent="-342900">
              <a:buSzPts val="2400"/>
              <a:buFont typeface="Arial"/>
              <a:buChar char="•"/>
            </a:pPr>
            <a:r>
              <a:rPr lang="es-ES" sz="2400">
                <a:latin typeface="Roboto Condensed"/>
                <a:ea typeface="Roboto Condensed"/>
                <a:cs typeface="Roboto Condensed"/>
                <a:sym typeface="Roboto Condensed"/>
              </a:rPr>
              <a:t>Estudiar e impulsar las necesidades y proponer acciones y medidas para la mejora de la defensa de la profesión.</a:t>
            </a:r>
            <a:endParaRPr/>
          </a:p>
          <a:p>
            <a:pPr algn="just"/>
            <a:endParaRPr sz="1800" b="1">
              <a:solidFill>
                <a:schemeClr val="dk1"/>
              </a:solidFill>
              <a:latin typeface="Roboto Condensed"/>
              <a:ea typeface="Roboto Condensed"/>
              <a:cs typeface="Roboto Condensed"/>
              <a:sym typeface="Roboto Condensed"/>
            </a:endParaRPr>
          </a:p>
          <a:p>
            <a:pPr algn="just"/>
            <a:endParaRPr sz="1800" b="1">
              <a:solidFill>
                <a:schemeClr val="dk1"/>
              </a:solidFill>
              <a:latin typeface="Roboto Condensed"/>
              <a:ea typeface="Roboto Condensed"/>
              <a:cs typeface="Roboto Condensed"/>
              <a:sym typeface="Roboto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18" name="Google Shape;218;p12"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19" name="Google Shape;219;p12"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220" name="Google Shape;220;p12"/>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221" name="Google Shape;221;p12"/>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22" name="Google Shape;222;p12"/>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Observatorio de la Profesión (III)</a:t>
            </a:r>
            <a:endParaRPr/>
          </a:p>
        </p:txBody>
      </p:sp>
      <p:sp>
        <p:nvSpPr>
          <p:cNvPr id="223" name="Google Shape;223;p12"/>
          <p:cNvSpPr txBox="1"/>
          <p:nvPr/>
        </p:nvSpPr>
        <p:spPr>
          <a:xfrm>
            <a:off x="2209800" y="1776860"/>
            <a:ext cx="8319231" cy="4801314"/>
          </a:xfrm>
          <a:prstGeom prst="rect">
            <a:avLst/>
          </a:prstGeom>
          <a:noFill/>
          <a:ln>
            <a:noFill/>
          </a:ln>
        </p:spPr>
        <p:txBody>
          <a:bodyPr spcFirstLastPara="1" wrap="square" lIns="91425" tIns="45700" rIns="91425" bIns="45700" anchor="t" anchorCtr="0">
            <a:spAutoFit/>
          </a:bodyPr>
          <a:lstStyle/>
          <a:p>
            <a:pPr algn="just"/>
            <a:r>
              <a:rPr lang="es-ES" sz="2400" b="1">
                <a:latin typeface="Roboto Condensed"/>
                <a:ea typeface="Roboto Condensed"/>
                <a:cs typeface="Roboto Condensed"/>
                <a:sym typeface="Roboto Condensed"/>
              </a:rPr>
              <a:t>Coordinación:  </a:t>
            </a:r>
            <a:r>
              <a:rPr lang="es-ES" sz="2400">
                <a:latin typeface="Roboto Condensed"/>
                <a:ea typeface="Roboto Condensed"/>
                <a:cs typeface="Roboto Condensed"/>
                <a:sym typeface="Roboto Condensed"/>
              </a:rPr>
              <a:t>Yanira Díaz de Aránguiz</a:t>
            </a:r>
            <a:endParaRPr/>
          </a:p>
          <a:p>
            <a:pPr algn="just"/>
            <a:endParaRPr sz="2400">
              <a:solidFill>
                <a:schemeClr val="dk1"/>
              </a:solidFill>
              <a:latin typeface="Roboto Condensed"/>
              <a:ea typeface="Roboto Condensed"/>
              <a:cs typeface="Roboto Condensed"/>
              <a:sym typeface="Roboto Condensed"/>
            </a:endParaRPr>
          </a:p>
          <a:p>
            <a:r>
              <a:rPr lang="es-ES" sz="2400" b="1">
                <a:latin typeface="Roboto Condensed"/>
                <a:ea typeface="Roboto Condensed"/>
                <a:cs typeface="Roboto Condensed"/>
                <a:sym typeface="Roboto Condensed"/>
              </a:rPr>
              <a:t>Integrantes: </a:t>
            </a:r>
            <a:r>
              <a:rPr lang="es-ES" sz="2400">
                <a:latin typeface="Roboto Condensed"/>
                <a:ea typeface="Roboto Condensed"/>
                <a:cs typeface="Roboto Condensed"/>
                <a:sym typeface="Roboto Condensed"/>
              </a:rPr>
              <a:t>13 de 12 Asociaciones/Colegios FESABID diferentes</a:t>
            </a:r>
            <a:endParaRPr/>
          </a:p>
          <a:p>
            <a:pPr marL="342900" indent="-190500">
              <a:buSzPts val="2400"/>
            </a:pPr>
            <a:endParaRPr sz="2400">
              <a:solidFill>
                <a:schemeClr val="dk1"/>
              </a:solidFill>
              <a:latin typeface="Roboto Condensed"/>
              <a:ea typeface="Roboto Condensed"/>
              <a:cs typeface="Roboto Condensed"/>
              <a:sym typeface="Roboto Condensed"/>
            </a:endParaRPr>
          </a:p>
          <a:p>
            <a:r>
              <a:rPr lang="es-ES" sz="2400" b="1">
                <a:latin typeface="Roboto Condensed"/>
                <a:ea typeface="Roboto Condensed"/>
                <a:cs typeface="Roboto Condensed"/>
                <a:sym typeface="Roboto Condensed"/>
              </a:rPr>
              <a:t>Objetivos:</a:t>
            </a:r>
            <a:endParaRPr/>
          </a:p>
          <a:p>
            <a:pPr marL="342900" indent="-342900">
              <a:buSzPts val="2400"/>
              <a:buFont typeface="Roboto Condensed"/>
              <a:buChar char="-"/>
            </a:pPr>
            <a:r>
              <a:rPr lang="es-ES" sz="2400">
                <a:latin typeface="Roboto Condensed"/>
                <a:ea typeface="Roboto Condensed"/>
                <a:cs typeface="Roboto Condensed"/>
                <a:sym typeface="Roboto Condensed"/>
              </a:rPr>
              <a:t>Recopilar información relevante sobre defensa de la profesión</a:t>
            </a:r>
            <a:endParaRPr/>
          </a:p>
          <a:p>
            <a:pPr marL="342900" indent="-342900">
              <a:buSzPts val="2400"/>
              <a:buFont typeface="Roboto Condensed"/>
              <a:buChar char="-"/>
            </a:pPr>
            <a:r>
              <a:rPr lang="es-ES" sz="2400">
                <a:latin typeface="Roboto Condensed"/>
                <a:ea typeface="Roboto Condensed"/>
                <a:cs typeface="Roboto Condensed"/>
                <a:sym typeface="Roboto Condensed"/>
              </a:rPr>
              <a:t>Profundizar en el conocimiento de esta</a:t>
            </a:r>
            <a:endParaRPr/>
          </a:p>
          <a:p>
            <a:pPr marL="342900" indent="-342900">
              <a:buSzPts val="2400"/>
              <a:buFont typeface="Roboto Condensed"/>
              <a:buChar char="-"/>
            </a:pPr>
            <a:r>
              <a:rPr lang="es-ES" sz="2400">
                <a:latin typeface="Roboto Condensed"/>
                <a:ea typeface="Roboto Condensed"/>
                <a:cs typeface="Roboto Condensed"/>
                <a:sym typeface="Roboto Condensed"/>
              </a:rPr>
              <a:t>Visibilización de las problemáticas de los profesionales de nuestro sector.</a:t>
            </a:r>
            <a:endParaRPr/>
          </a:p>
          <a:p>
            <a:pPr marL="342900" indent="-190500">
              <a:buSzPts val="2400"/>
            </a:pPr>
            <a:endParaRPr sz="2400">
              <a:solidFill>
                <a:schemeClr val="dk1"/>
              </a:solidFill>
              <a:latin typeface="Roboto Condensed"/>
              <a:ea typeface="Roboto Condensed"/>
              <a:cs typeface="Roboto Condensed"/>
              <a:sym typeface="Roboto Condensed"/>
            </a:endParaRPr>
          </a:p>
          <a:p>
            <a:r>
              <a:rPr lang="es-ES" sz="2400" b="1">
                <a:latin typeface="Roboto Condensed"/>
                <a:ea typeface="Roboto Condensed"/>
                <a:cs typeface="Roboto Condensed"/>
                <a:sym typeface="Roboto Condensed"/>
              </a:rPr>
              <a:t>WEB</a:t>
            </a:r>
            <a:r>
              <a:rPr lang="es-ES" sz="2400">
                <a:latin typeface="Roboto Condensed"/>
                <a:ea typeface="Roboto Condensed"/>
                <a:cs typeface="Roboto Condensed"/>
                <a:sym typeface="Roboto Condensed"/>
              </a:rPr>
              <a:t>: </a:t>
            </a:r>
            <a:r>
              <a:rPr lang="es-ES" sz="2400" u="sng">
                <a:latin typeface="Roboto Condensed"/>
                <a:ea typeface="Roboto Condensed"/>
                <a:cs typeface="Roboto Condensed"/>
                <a:sym typeface="Roboto Condensed"/>
                <a:hlinkClick r:id="rId6">
                  <a:extLst>
                    <a:ext uri="{A12FA001-AC4F-418D-AE19-62706E023703}">
                      <ahyp:hlinkClr xmlns:ahyp="http://schemas.microsoft.com/office/drawing/2018/hyperlinkcolor" xmlns="" val="tx"/>
                    </a:ext>
                  </a:extLst>
                </a:hlinkClick>
              </a:rPr>
              <a:t>https://www.fesabid.org/en-accion/observatorio/</a:t>
            </a:r>
            <a:endParaRPr sz="2400">
              <a:solidFill>
                <a:schemeClr val="dk1"/>
              </a:solidFill>
              <a:latin typeface="Roboto Condensed"/>
              <a:ea typeface="Roboto Condensed"/>
              <a:cs typeface="Roboto Condensed"/>
              <a:sym typeface="Roboto Condensed"/>
            </a:endParaRPr>
          </a:p>
          <a:p>
            <a:endParaRPr sz="2400">
              <a:solidFill>
                <a:schemeClr val="dk1"/>
              </a:solidFill>
              <a:latin typeface="Roboto Condensed"/>
              <a:ea typeface="Roboto Condensed"/>
              <a:cs typeface="Roboto Condensed"/>
              <a:sym typeface="Roboto Condensed"/>
            </a:endParaRPr>
          </a:p>
          <a:p>
            <a:pPr algn="just"/>
            <a:endParaRPr sz="1800" b="1">
              <a:solidFill>
                <a:schemeClr val="dk1"/>
              </a:solidFill>
              <a:latin typeface="Roboto Condensed"/>
              <a:ea typeface="Roboto Condensed"/>
              <a:cs typeface="Roboto Condensed"/>
              <a:sym typeface="Roboto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3"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30" name="Google Shape;230;p13"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31" name="Google Shape;231;p13"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232" name="Google Shape;232;p13"/>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233" name="Google Shape;233;p13"/>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34" name="Google Shape;234;p13"/>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Acciones</a:t>
            </a:r>
            <a:endParaRPr/>
          </a:p>
        </p:txBody>
      </p:sp>
      <p:sp>
        <p:nvSpPr>
          <p:cNvPr id="235" name="Google Shape;235;p13"/>
          <p:cNvSpPr txBox="1"/>
          <p:nvPr/>
        </p:nvSpPr>
        <p:spPr>
          <a:xfrm>
            <a:off x="2209799" y="1720841"/>
            <a:ext cx="8043358" cy="4893647"/>
          </a:xfrm>
          <a:prstGeom prst="rect">
            <a:avLst/>
          </a:prstGeom>
          <a:noFill/>
          <a:ln>
            <a:noFill/>
          </a:ln>
        </p:spPr>
        <p:txBody>
          <a:bodyPr spcFirstLastPara="1" wrap="square" lIns="91425" tIns="45700" rIns="91425" bIns="45700" anchor="t" anchorCtr="0">
            <a:spAutoFit/>
          </a:bodyPr>
          <a:lstStyle/>
          <a:p>
            <a:pPr marL="342900" indent="-342900" algn="just">
              <a:buSzPts val="2400"/>
              <a:buFont typeface="Arial"/>
              <a:buChar char="•"/>
            </a:pPr>
            <a:r>
              <a:rPr lang="es-ES" sz="2400">
                <a:latin typeface="Roboto Condensed"/>
                <a:ea typeface="Roboto Condensed"/>
                <a:cs typeface="Roboto Condensed"/>
                <a:sym typeface="Roboto Condensed"/>
              </a:rPr>
              <a:t>Monitoreo y denuncia de malas prácticas:</a:t>
            </a:r>
            <a:endParaRPr/>
          </a:p>
          <a:p>
            <a:pPr marL="457200" lvl="1" algn="just"/>
            <a:endParaRPr sz="2400">
              <a:latin typeface="Roboto Condensed"/>
              <a:ea typeface="Roboto Condensed"/>
              <a:cs typeface="Roboto Condensed"/>
              <a:sym typeface="Roboto Condensed"/>
            </a:endParaRPr>
          </a:p>
          <a:p>
            <a:pPr marL="800100" lvl="1" indent="-342900" algn="just">
              <a:buSzPts val="2400"/>
              <a:buFont typeface="Noto Sans Symbols"/>
              <a:buChar char="✔"/>
            </a:pPr>
            <a:r>
              <a:rPr lang="es-ES" sz="240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Escrito</a:t>
            </a:r>
            <a:r>
              <a:rPr lang="es-ES" sz="2400">
                <a:latin typeface="Roboto Condensed"/>
                <a:ea typeface="Roboto Condensed"/>
                <a:cs typeface="Roboto Condensed"/>
                <a:sym typeface="Roboto Condensed"/>
              </a:rPr>
              <a:t> al Ayuntamiento de Badajoz en relación con su intención de privatizar la gestión de la red de bibliotecas de la ciudad. </a:t>
            </a:r>
            <a:endParaRPr/>
          </a:p>
          <a:p>
            <a:pPr marL="800100" lvl="1" indent="-190500" algn="just">
              <a:buSzPts val="2400"/>
            </a:pPr>
            <a:endParaRPr sz="2400">
              <a:latin typeface="Roboto Condensed"/>
              <a:ea typeface="Roboto Condensed"/>
              <a:cs typeface="Roboto Condensed"/>
              <a:sym typeface="Roboto Condensed"/>
            </a:endParaRPr>
          </a:p>
          <a:p>
            <a:pPr marL="800100" lvl="1" indent="-342900" algn="just">
              <a:buSzPts val="2400"/>
              <a:buFont typeface="Noto Sans Symbols"/>
              <a:buChar char="✔"/>
            </a:pPr>
            <a:r>
              <a:rPr lang="es-ES" sz="2400">
                <a:latin typeface="Roboto Condensed"/>
                <a:ea typeface="Roboto Condensed"/>
                <a:cs typeface="Roboto Condensed"/>
                <a:sym typeface="Roboto Condensed"/>
              </a:rPr>
              <a:t>Reclamación al Ayuntamiento de Santa María del Camí (Islas Baleares) sobre una plaza configurada a medida para una persona determinada.</a:t>
            </a:r>
            <a:endParaRPr/>
          </a:p>
          <a:p>
            <a:pPr marL="800100" lvl="1" indent="-190500" algn="just">
              <a:buSzPts val="2400"/>
            </a:pPr>
            <a:endParaRPr sz="2400">
              <a:latin typeface="Roboto Condensed"/>
              <a:ea typeface="Roboto Condensed"/>
              <a:cs typeface="Roboto Condensed"/>
              <a:sym typeface="Roboto Condensed"/>
            </a:endParaRPr>
          </a:p>
          <a:p>
            <a:pPr marL="800100" lvl="1" indent="-342900">
              <a:buSzPts val="2400"/>
              <a:buFont typeface="Noto Sans Symbols"/>
              <a:buChar char="✔"/>
            </a:pPr>
            <a:r>
              <a:rPr lang="es-ES" sz="2400">
                <a:latin typeface="Roboto Condensed"/>
                <a:ea typeface="Roboto Condensed"/>
                <a:cs typeface="Roboto Condensed"/>
                <a:sym typeface="Roboto Condensed"/>
              </a:rPr>
              <a:t>Reclamación ante el Ayuntamiento de Felanitx (Islas Baleares): plaza bibliotecario orquesta.</a:t>
            </a:r>
            <a:endParaRPr/>
          </a:p>
          <a:p>
            <a:pPr algn="just"/>
            <a:endParaRPr sz="2400">
              <a:latin typeface="Roboto Condensed"/>
              <a:ea typeface="Roboto Condensed"/>
              <a:cs typeface="Roboto Condensed"/>
              <a:sym typeface="Roboto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4"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42" name="Google Shape;242;p14"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43" name="Google Shape;243;p14"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244" name="Google Shape;244;p14"/>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245" name="Google Shape;245;p14"/>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46" name="Google Shape;246;p14"/>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Acciones (II)</a:t>
            </a:r>
            <a:endParaRPr/>
          </a:p>
        </p:txBody>
      </p:sp>
      <p:sp>
        <p:nvSpPr>
          <p:cNvPr id="247" name="Google Shape;247;p14"/>
          <p:cNvSpPr txBox="1"/>
          <p:nvPr/>
        </p:nvSpPr>
        <p:spPr>
          <a:xfrm>
            <a:off x="2209800" y="1746416"/>
            <a:ext cx="8043359" cy="1938992"/>
          </a:xfrm>
          <a:prstGeom prst="rect">
            <a:avLst/>
          </a:prstGeom>
          <a:noFill/>
          <a:ln>
            <a:noFill/>
          </a:ln>
        </p:spPr>
        <p:txBody>
          <a:bodyPr spcFirstLastPara="1" wrap="square" lIns="91425" tIns="45700" rIns="91425" bIns="45700" anchor="t" anchorCtr="0">
            <a:spAutoFit/>
          </a:bodyPr>
          <a:lstStyle/>
          <a:p>
            <a:pPr marL="342900" indent="-342900">
              <a:buSzPts val="2400"/>
              <a:buFont typeface="Noto Sans Symbols"/>
              <a:buChar char="✔"/>
            </a:pPr>
            <a:r>
              <a:rPr lang="es-ES" sz="240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Colaboración</a:t>
            </a:r>
            <a:r>
              <a:rPr lang="es-ES" sz="2400">
                <a:latin typeface="Roboto Condensed"/>
                <a:ea typeface="Roboto Condensed"/>
                <a:cs typeface="Roboto Condensed"/>
                <a:sym typeface="Roboto Condensed"/>
              </a:rPr>
              <a:t> en la modificación de convenios laborales</a:t>
            </a:r>
            <a:endParaRPr/>
          </a:p>
          <a:p>
            <a:pPr marL="342900" indent="-190500">
              <a:buSzPts val="2400"/>
            </a:pPr>
            <a:endParaRPr sz="2400">
              <a:latin typeface="Roboto Condensed"/>
              <a:ea typeface="Roboto Condensed"/>
              <a:cs typeface="Roboto Condensed"/>
              <a:sym typeface="Roboto Condensed"/>
            </a:endParaRPr>
          </a:p>
          <a:p>
            <a:pPr marL="342900" indent="-342900">
              <a:buSzPts val="2400"/>
              <a:buFont typeface="Noto Sans Symbols"/>
              <a:buChar char="✔"/>
            </a:pPr>
            <a:r>
              <a:rPr lang="es-ES" sz="2400">
                <a:latin typeface="Roboto Condensed"/>
                <a:ea typeface="Roboto Condensed"/>
                <a:cs typeface="Roboto Condensed"/>
                <a:sym typeface="Roboto Condensed"/>
              </a:rPr>
              <a:t>I y II Concurso de Ilustración de FESABID.</a:t>
            </a:r>
            <a:endParaRPr/>
          </a:p>
          <a:p>
            <a:pPr marL="342900" indent="-190500">
              <a:buSzPts val="2400"/>
            </a:pPr>
            <a:endParaRPr sz="2400">
              <a:latin typeface="Roboto Condensed"/>
              <a:ea typeface="Roboto Condensed"/>
              <a:cs typeface="Roboto Condensed"/>
              <a:sym typeface="Roboto Condensed"/>
            </a:endParaRPr>
          </a:p>
          <a:p>
            <a:pPr marL="342900" indent="-190500">
              <a:buSzPts val="2400"/>
            </a:pPr>
            <a:endParaRPr sz="2400">
              <a:latin typeface="Roboto Condensed"/>
              <a:ea typeface="Roboto Condensed"/>
              <a:cs typeface="Roboto Condensed"/>
              <a:sym typeface="Roboto Condensed"/>
            </a:endParaRPr>
          </a:p>
        </p:txBody>
      </p:sp>
      <p:pic>
        <p:nvPicPr>
          <p:cNvPr id="248" name="Google Shape;248;p14"/>
          <p:cNvPicPr preferRelativeResize="0"/>
          <p:nvPr/>
        </p:nvPicPr>
        <p:blipFill rotWithShape="1">
          <a:blip r:embed="rId6">
            <a:alphaModFix/>
          </a:blip>
          <a:srcRect l="18603" t="11204" r="14916" b="10164"/>
          <a:stretch/>
        </p:blipFill>
        <p:spPr>
          <a:xfrm>
            <a:off x="4280647" y="2855579"/>
            <a:ext cx="3200400" cy="2129233"/>
          </a:xfrm>
          <a:prstGeom prst="rect">
            <a:avLst/>
          </a:prstGeom>
          <a:noFill/>
          <a:ln>
            <a:noFill/>
          </a:ln>
        </p:spPr>
      </p:pic>
      <p:sp>
        <p:nvSpPr>
          <p:cNvPr id="249" name="Google Shape;249;p14"/>
          <p:cNvSpPr txBox="1"/>
          <p:nvPr/>
        </p:nvSpPr>
        <p:spPr>
          <a:xfrm>
            <a:off x="2209799" y="5250283"/>
            <a:ext cx="8043359" cy="1200329"/>
          </a:xfrm>
          <a:prstGeom prst="rect">
            <a:avLst/>
          </a:prstGeom>
          <a:noFill/>
          <a:ln>
            <a:noFill/>
          </a:ln>
        </p:spPr>
        <p:txBody>
          <a:bodyPr spcFirstLastPara="1" wrap="square" lIns="91425" tIns="45700" rIns="91425" bIns="45700" anchor="t" anchorCtr="0">
            <a:spAutoFit/>
          </a:bodyPr>
          <a:lstStyle/>
          <a:p>
            <a:pPr marL="342900" indent="-342900">
              <a:buSzPts val="2400"/>
              <a:buFont typeface="Noto Sans Symbols"/>
              <a:buChar char="✔"/>
            </a:pPr>
            <a:r>
              <a:rPr lang="es-ES" sz="2400">
                <a:latin typeface="Roboto Condensed"/>
                <a:ea typeface="Roboto Condensed"/>
                <a:cs typeface="Roboto Condensed"/>
                <a:sym typeface="Roboto Condensed"/>
              </a:rPr>
              <a:t>Impulso de un </a:t>
            </a:r>
            <a:r>
              <a:rPr lang="es-ES" sz="240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convenio sectorial</a:t>
            </a:r>
            <a:endParaRPr/>
          </a:p>
          <a:p>
            <a:endParaRPr sz="2400">
              <a:latin typeface="Roboto Condensed"/>
              <a:ea typeface="Roboto Condensed"/>
              <a:cs typeface="Roboto Condensed"/>
              <a:sym typeface="Roboto Condensed"/>
            </a:endParaRPr>
          </a:p>
          <a:p>
            <a:endParaRPr sz="2400">
              <a:latin typeface="Roboto Condensed"/>
              <a:ea typeface="Roboto Condensed"/>
              <a:cs typeface="Roboto Condensed"/>
              <a:sym typeface="Roboto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5"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56" name="Google Shape;256;p15"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57" name="Google Shape;257;p15"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258" name="Google Shape;258;p15"/>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259" name="Google Shape;259;p15"/>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60" name="Google Shape;260;p15"/>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Hitos importantes</a:t>
            </a:r>
            <a:endParaRPr/>
          </a:p>
        </p:txBody>
      </p:sp>
      <p:sp>
        <p:nvSpPr>
          <p:cNvPr id="261" name="Google Shape;261;p15"/>
          <p:cNvSpPr txBox="1"/>
          <p:nvPr/>
        </p:nvSpPr>
        <p:spPr>
          <a:xfrm>
            <a:off x="2209798" y="1720842"/>
            <a:ext cx="8043300" cy="4340700"/>
          </a:xfrm>
          <a:prstGeom prst="rect">
            <a:avLst/>
          </a:prstGeom>
          <a:noFill/>
          <a:ln>
            <a:noFill/>
          </a:ln>
        </p:spPr>
        <p:txBody>
          <a:bodyPr spcFirstLastPara="1" wrap="square" lIns="91425" tIns="45700" rIns="91425" bIns="45700" anchor="t" anchorCtr="0">
            <a:spAutoFit/>
          </a:bodyPr>
          <a:lstStyle/>
          <a:p>
            <a:pPr marL="457200" indent="-457200" algn="just">
              <a:buSzPts val="2800"/>
              <a:buFont typeface="Noto Sans Symbols"/>
              <a:buChar char="✔"/>
            </a:pPr>
            <a:r>
              <a:rPr lang="es-ES" sz="2800">
                <a:latin typeface="Roboto Condensed"/>
                <a:ea typeface="Roboto Condensed"/>
                <a:cs typeface="Roboto Condensed"/>
                <a:sym typeface="Roboto Condensed"/>
              </a:rPr>
              <a:t>Participación en el II foro de reflexión de FESABID sobre profesionalización en 2020.</a:t>
            </a:r>
            <a:endParaRPr/>
          </a:p>
          <a:p>
            <a:pPr marL="457200" indent="-279400" algn="just">
              <a:buSzPts val="2800"/>
            </a:pPr>
            <a:endParaRPr sz="2800">
              <a:latin typeface="Roboto Condensed"/>
              <a:ea typeface="Roboto Condensed"/>
              <a:cs typeface="Roboto Condensed"/>
              <a:sym typeface="Roboto Condensed"/>
            </a:endParaRPr>
          </a:p>
          <a:p>
            <a:pPr marL="457200" indent="-457200" algn="just">
              <a:buSzPts val="2800"/>
              <a:buFont typeface="Noto Sans Symbols"/>
              <a:buChar char="✔"/>
            </a:pPr>
            <a:r>
              <a:rPr lang="es-ES" sz="280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Presentación</a:t>
            </a:r>
            <a:r>
              <a:rPr lang="es-ES" sz="2800">
                <a:latin typeface="Roboto Condensed"/>
                <a:ea typeface="Roboto Condensed"/>
                <a:cs typeface="Roboto Condensed"/>
                <a:sym typeface="Roboto Condensed"/>
              </a:rPr>
              <a:t> del trabajo en las XXI Jornadas Bibliotecarias de Andalucía.</a:t>
            </a:r>
            <a:endParaRPr/>
          </a:p>
          <a:p>
            <a:pPr marL="457200" indent="-279400" algn="just">
              <a:buClr>
                <a:schemeClr val="dk1"/>
              </a:buClr>
              <a:buSzPts val="2800"/>
            </a:pPr>
            <a:endParaRPr sz="2800">
              <a:latin typeface="Roboto Condensed"/>
              <a:ea typeface="Roboto Condensed"/>
              <a:cs typeface="Roboto Condensed"/>
              <a:sym typeface="Roboto Condensed"/>
            </a:endParaRPr>
          </a:p>
          <a:p>
            <a:pPr marL="457200" indent="-457200" algn="just">
              <a:buSzPts val="2800"/>
              <a:buFont typeface="Noto Sans Symbols"/>
              <a:buChar char="✔"/>
            </a:pPr>
            <a:r>
              <a:rPr lang="es-ES" sz="2800">
                <a:latin typeface="Roboto Condensed"/>
                <a:ea typeface="Roboto Condensed"/>
                <a:cs typeface="Roboto Condensed"/>
                <a:sym typeface="Roboto Condensed"/>
              </a:rPr>
              <a:t>Jornada </a:t>
            </a:r>
            <a:r>
              <a:rPr lang="es-ES" sz="2800" i="1">
                <a:latin typeface="Roboto Condensed"/>
                <a:ea typeface="Roboto Condensed"/>
                <a:cs typeface="Roboto Condensed"/>
                <a:sym typeface="Roboto Condensed"/>
              </a:rPr>
              <a:t>Los RRHH en bibliotecas. Personal público o externalización conflictiva. Un equilibrio necesario </a:t>
            </a:r>
            <a:r>
              <a:rPr lang="es-ES" sz="2800">
                <a:latin typeface="Roboto Condensed"/>
                <a:ea typeface="Roboto Condensed"/>
                <a:cs typeface="Roboto Condensed"/>
                <a:sym typeface="Roboto Condensed"/>
              </a:rPr>
              <a:t>(2024)</a:t>
            </a:r>
            <a:endParaRPr/>
          </a:p>
          <a:p>
            <a:endParaRPr sz="2400">
              <a:latin typeface="Roboto Condensed"/>
              <a:ea typeface="Roboto Condensed"/>
              <a:cs typeface="Roboto Condensed"/>
              <a:sym typeface="Roboto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6"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268" name="Google Shape;268;p16"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269" name="Google Shape;269;p16"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sp>
        <p:nvSpPr>
          <p:cNvPr id="270" name="Google Shape;270;p16"/>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271" name="Google Shape;271;p16"/>
          <p:cNvSpPr txBox="1"/>
          <p:nvPr/>
        </p:nvSpPr>
        <p:spPr>
          <a:xfrm>
            <a:off x="3191435" y="2510514"/>
            <a:ext cx="7194176" cy="1200329"/>
          </a:xfrm>
          <a:prstGeom prst="rect">
            <a:avLst/>
          </a:prstGeom>
          <a:noFill/>
          <a:ln>
            <a:noFill/>
          </a:ln>
        </p:spPr>
        <p:txBody>
          <a:bodyPr spcFirstLastPara="1" wrap="square" lIns="91425" tIns="45700" rIns="91425" bIns="45700" anchor="t" anchorCtr="0">
            <a:spAutoFit/>
          </a:bodyPr>
          <a:lstStyle/>
          <a:p>
            <a:r>
              <a:rPr lang="es-ES" sz="7200">
                <a:solidFill>
                  <a:srgbClr val="4F6128"/>
                </a:solidFill>
                <a:latin typeface="Roboto Condensed"/>
                <a:ea typeface="Roboto Condensed"/>
                <a:cs typeface="Roboto Condensed"/>
                <a:sym typeface="Roboto Condensed"/>
              </a:rPr>
              <a:t>Muchas gracias</a:t>
            </a:r>
            <a:endParaRPr sz="7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367116" y="1054351"/>
            <a:ext cx="7966587" cy="4640825"/>
          </a:xfrm>
          <a:prstGeom prst="rect">
            <a:avLst/>
          </a:prstGeom>
          <a:noFill/>
          <a:ln>
            <a:noFill/>
          </a:ln>
        </p:spPr>
        <p:txBody>
          <a:bodyPr spcFirstLastPara="1" wrap="square" lIns="91425" tIns="45700" rIns="91425" bIns="45700" anchor="ctr" anchorCtr="0">
            <a:normAutofit/>
          </a:bodyPr>
          <a:lstStyle/>
          <a:p>
            <a:pPr algn="l">
              <a:buClr>
                <a:srgbClr val="4F6128"/>
              </a:buClr>
              <a:buSzPts val="3600"/>
            </a:pPr>
            <a:r>
              <a:rPr lang="es-ES" sz="3600" dirty="0">
                <a:solidFill>
                  <a:srgbClr val="4F6128"/>
                </a:solidFill>
                <a:latin typeface="Roboto Condensed"/>
                <a:ea typeface="Roboto Condensed"/>
                <a:cs typeface="Roboto Condensed"/>
                <a:sym typeface="Roboto Condensed"/>
              </a:rPr>
              <a:t>Mercedes Rojas Granero</a:t>
            </a:r>
            <a:br>
              <a:rPr lang="es-ES" sz="3600" dirty="0">
                <a:solidFill>
                  <a:srgbClr val="4F6128"/>
                </a:solidFill>
                <a:latin typeface="Roboto Condensed"/>
                <a:ea typeface="Roboto Condensed"/>
                <a:cs typeface="Roboto Condensed"/>
                <a:sym typeface="Roboto Condensed"/>
              </a:rPr>
            </a:br>
            <a:r>
              <a:rPr lang="es-ES" sz="3600" dirty="0">
                <a:solidFill>
                  <a:srgbClr val="4F6128"/>
                </a:solidFill>
                <a:latin typeface="Roboto Condensed"/>
                <a:ea typeface="Roboto Condensed"/>
                <a:cs typeface="Roboto Condensed"/>
                <a:sym typeface="Roboto Condensed"/>
              </a:rPr>
              <a:t>	</a:t>
            </a:r>
            <a:br>
              <a:rPr lang="es-ES" sz="3600" dirty="0">
                <a:solidFill>
                  <a:srgbClr val="4F6128"/>
                </a:solidFill>
                <a:latin typeface="Roboto Condensed"/>
                <a:ea typeface="Roboto Condensed"/>
                <a:cs typeface="Roboto Condensed"/>
                <a:sym typeface="Roboto Condensed"/>
              </a:rPr>
            </a:br>
            <a:r>
              <a:rPr lang="es-ES" sz="3600" dirty="0">
                <a:solidFill>
                  <a:srgbClr val="4F6128"/>
                </a:solidFill>
                <a:latin typeface="Roboto Condensed"/>
                <a:ea typeface="Roboto Condensed"/>
                <a:cs typeface="Roboto Condensed"/>
                <a:sym typeface="Roboto Condensed"/>
              </a:rPr>
              <a:t>Jefa de Sección del Archivo Intermedio de la Generalitat</a:t>
            </a:r>
            <a:br>
              <a:rPr lang="es-ES" sz="3600" dirty="0">
                <a:solidFill>
                  <a:srgbClr val="4F6128"/>
                </a:solidFill>
                <a:latin typeface="Roboto Condensed"/>
                <a:ea typeface="Roboto Condensed"/>
                <a:cs typeface="Roboto Condensed"/>
                <a:sym typeface="Roboto Condensed"/>
              </a:rPr>
            </a:br>
            <a:r>
              <a:rPr lang="es-ES" sz="3600" dirty="0">
                <a:solidFill>
                  <a:srgbClr val="4F6128"/>
                </a:solidFill>
                <a:latin typeface="Roboto Condensed"/>
                <a:ea typeface="Roboto Condensed"/>
                <a:cs typeface="Roboto Condensed"/>
                <a:sym typeface="Roboto Condensed"/>
              </a:rPr>
              <a:t/>
            </a:r>
            <a:br>
              <a:rPr lang="es-ES" sz="3600" dirty="0">
                <a:solidFill>
                  <a:srgbClr val="4F6128"/>
                </a:solidFill>
                <a:latin typeface="Roboto Condensed"/>
                <a:ea typeface="Roboto Condensed"/>
                <a:cs typeface="Roboto Condensed"/>
                <a:sym typeface="Roboto Condensed"/>
              </a:rPr>
            </a:br>
            <a:r>
              <a:rPr lang="es-ES" sz="3600" dirty="0">
                <a:solidFill>
                  <a:srgbClr val="4F6128"/>
                </a:solidFill>
                <a:latin typeface="Roboto Condensed"/>
                <a:ea typeface="Roboto Condensed"/>
                <a:cs typeface="Roboto Condensed"/>
                <a:sym typeface="Roboto Condensed"/>
              </a:rPr>
              <a:t>rojas_mer@gva.es</a:t>
            </a:r>
            <a:endParaRPr dirty="0"/>
          </a:p>
        </p:txBody>
      </p:sp>
      <p:pic>
        <p:nvPicPr>
          <p:cNvPr id="97" name="Google Shape;97;p2"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98" name="Google Shape;98;p2"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99" name="Google Shape;99;p2"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06" name="Google Shape;106;p3"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07" name="Google Shape;107;p3"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08" name="Google Shape;108;p3"/>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09" name="Google Shape;109;p3"/>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10" name="Google Shape;110;p3"/>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Introducción al Observatorio de Defensa de la Profesión</a:t>
            </a:r>
            <a:endParaRPr/>
          </a:p>
        </p:txBody>
      </p:sp>
      <p:sp>
        <p:nvSpPr>
          <p:cNvPr id="111" name="Google Shape;111;p3"/>
          <p:cNvSpPr txBox="1"/>
          <p:nvPr/>
        </p:nvSpPr>
        <p:spPr>
          <a:xfrm>
            <a:off x="2281084" y="1897627"/>
            <a:ext cx="7706032" cy="6555641"/>
          </a:xfrm>
          <a:prstGeom prst="rect">
            <a:avLst/>
          </a:prstGeom>
          <a:noFill/>
          <a:ln>
            <a:noFill/>
          </a:ln>
        </p:spPr>
        <p:txBody>
          <a:bodyPr spcFirstLastPara="1" wrap="square" lIns="91425" tIns="45700" rIns="91425" bIns="45700" anchor="t" anchorCtr="0">
            <a:spAutoFit/>
          </a:bodyPr>
          <a:lstStyle/>
          <a:p>
            <a:pPr algn="just"/>
            <a:r>
              <a:rPr lang="es-ES" sz="2000" b="1" dirty="0">
                <a:latin typeface="Roboto Condensed"/>
                <a:ea typeface="Roboto Condensed"/>
                <a:cs typeface="Roboto Condensed"/>
                <a:sym typeface="Roboto Condensed"/>
              </a:rPr>
              <a:t>Origen y propósito: </a:t>
            </a:r>
            <a:endParaRPr dirty="0"/>
          </a:p>
          <a:p>
            <a:pPr algn="just"/>
            <a:endParaRPr sz="2000" b="1" dirty="0">
              <a:solidFill>
                <a:schemeClr val="dk1"/>
              </a:solidFill>
              <a:latin typeface="Roboto Condensed"/>
              <a:ea typeface="Roboto Condensed"/>
              <a:cs typeface="Roboto Condensed"/>
              <a:sym typeface="Roboto Condensed"/>
            </a:endParaRPr>
          </a:p>
          <a:p>
            <a:pPr algn="just"/>
            <a:r>
              <a:rPr lang="es-ES" sz="2000" u="sng" dirty="0">
                <a:latin typeface="Roboto Condensed"/>
                <a:ea typeface="Roboto Condensed"/>
                <a:cs typeface="Roboto Condensed"/>
                <a:sym typeface="Roboto Condensed"/>
              </a:rPr>
              <a:t>Origen: </a:t>
            </a:r>
            <a:r>
              <a:rPr lang="es-ES" sz="2000" b="1" dirty="0">
                <a:latin typeface="Roboto Condensed"/>
                <a:ea typeface="Roboto Condensed"/>
                <a:cs typeface="Roboto Condensed"/>
                <a:sym typeface="Roboto Condensed"/>
              </a:rPr>
              <a:t>Grupo de trabajo de Defensa de la Profesión. </a:t>
            </a:r>
            <a:r>
              <a:rPr lang="es-ES" sz="2000" dirty="0">
                <a:latin typeface="Roboto Condensed"/>
                <a:ea typeface="Roboto Condensed"/>
                <a:cs typeface="Roboto Condensed"/>
                <a:sym typeface="Roboto Condensed"/>
              </a:rPr>
              <a:t>(2017)</a:t>
            </a:r>
            <a:endParaRPr dirty="0"/>
          </a:p>
          <a:p>
            <a:pPr algn="just"/>
            <a:r>
              <a:rPr lang="es-ES" sz="2000" u="sng" dirty="0">
                <a:latin typeface="Roboto Condensed"/>
                <a:ea typeface="Roboto Condensed"/>
                <a:cs typeface="Roboto Condensed"/>
                <a:sym typeface="Roboto Condensed"/>
              </a:rPr>
              <a:t>Objetivo del GTDP</a:t>
            </a:r>
            <a:r>
              <a:rPr lang="es-ES" sz="2000" dirty="0">
                <a:latin typeface="Roboto Condensed"/>
                <a:ea typeface="Roboto Condensed"/>
                <a:cs typeface="Roboto Condensed"/>
                <a:sym typeface="Roboto Condensed"/>
              </a:rPr>
              <a:t>: canalizar las acciones de defensa de la profesión:</a:t>
            </a:r>
            <a:endParaRPr dirty="0"/>
          </a:p>
          <a:p>
            <a:pPr marL="2114550" lvl="4" indent="-285750" algn="just">
              <a:buSzPts val="2000"/>
              <a:buFont typeface="Arial"/>
              <a:buChar char="•"/>
            </a:pPr>
            <a:r>
              <a:rPr lang="es-ES" sz="2000" dirty="0">
                <a:latin typeface="Roboto Condensed"/>
                <a:ea typeface="Roboto Condensed"/>
                <a:cs typeface="Roboto Condensed"/>
                <a:sym typeface="Roboto Condensed"/>
              </a:rPr>
              <a:t>revisión de funciones asignadas a las </a:t>
            </a:r>
            <a:r>
              <a:rPr lang="es-ES" sz="2000" dirty="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plazas</a:t>
            </a:r>
            <a:endParaRPr dirty="0"/>
          </a:p>
          <a:p>
            <a:pPr marL="2114550" lvl="4" indent="-285750" algn="just">
              <a:buSzPts val="2000"/>
              <a:buFont typeface="Arial"/>
              <a:buChar char="•"/>
            </a:pPr>
            <a:r>
              <a:rPr lang="es-ES" sz="2000" dirty="0">
                <a:latin typeface="Roboto Condensed"/>
                <a:ea typeface="Roboto Condensed"/>
                <a:cs typeface="Roboto Condensed"/>
                <a:sym typeface="Roboto Condensed"/>
              </a:rPr>
              <a:t>revisión de convocatorias</a:t>
            </a:r>
            <a:endParaRPr dirty="0"/>
          </a:p>
          <a:p>
            <a:pPr marL="2114550" lvl="4" indent="-285750" algn="just">
              <a:buSzPts val="2000"/>
              <a:buFont typeface="Arial"/>
              <a:buChar char="•"/>
            </a:pPr>
            <a:r>
              <a:rPr lang="es-ES" sz="2000" dirty="0">
                <a:latin typeface="Roboto Condensed"/>
                <a:ea typeface="Roboto Condensed"/>
                <a:cs typeface="Roboto Condensed"/>
                <a:sym typeface="Roboto Condensed"/>
              </a:rPr>
              <a:t>ofertas de empleo</a:t>
            </a:r>
            <a:endParaRPr dirty="0"/>
          </a:p>
          <a:p>
            <a:pPr marL="2114550" lvl="4" indent="-285750" algn="just">
              <a:buSzPts val="2000"/>
              <a:buFont typeface="Arial"/>
              <a:buChar char="•"/>
            </a:pPr>
            <a:r>
              <a:rPr lang="es-ES" sz="2000" dirty="0">
                <a:latin typeface="Roboto Condensed"/>
                <a:ea typeface="Roboto Condensed"/>
                <a:cs typeface="Roboto Condensed"/>
                <a:sym typeface="Roboto Condensed"/>
              </a:rPr>
              <a:t>definición de servicios</a:t>
            </a:r>
            <a:endParaRPr dirty="0"/>
          </a:p>
          <a:p>
            <a:pPr marL="1828800" lvl="4" algn="just"/>
            <a:endParaRPr sz="2000" dirty="0">
              <a:solidFill>
                <a:schemeClr val="dk1"/>
              </a:solidFill>
              <a:latin typeface="Roboto Condensed"/>
              <a:ea typeface="Roboto Condensed"/>
              <a:cs typeface="Roboto Condensed"/>
              <a:sym typeface="Roboto Condensed"/>
            </a:endParaRPr>
          </a:p>
          <a:p>
            <a:pPr algn="just"/>
            <a:r>
              <a:rPr lang="es-ES" sz="2000" u="sng" dirty="0">
                <a:latin typeface="Roboto Condensed"/>
                <a:ea typeface="Roboto Condensed"/>
                <a:cs typeface="Roboto Condensed"/>
                <a:sym typeface="Roboto Condensed"/>
              </a:rPr>
              <a:t>Primera tarea del grupo: </a:t>
            </a:r>
            <a:endParaRPr dirty="0"/>
          </a:p>
          <a:p>
            <a:pPr algn="just"/>
            <a:r>
              <a:rPr lang="es-ES" sz="2000" dirty="0">
                <a:latin typeface="Roboto Condensed"/>
                <a:ea typeface="Roboto Condensed"/>
                <a:cs typeface="Roboto Condensed"/>
                <a:sym typeface="Roboto Condensed"/>
              </a:rPr>
              <a:t>Mapa de situación de defensa de la profesión de las Asociaciones/colegios: </a:t>
            </a:r>
            <a:endParaRPr dirty="0"/>
          </a:p>
          <a:p>
            <a:pPr algn="just"/>
            <a:r>
              <a:rPr lang="es-ES" sz="1800" u="sng" dirty="0">
                <a:latin typeface="Roboto Condensed"/>
                <a:ea typeface="Roboto Condensed"/>
                <a:cs typeface="Roboto Condensed"/>
                <a:sym typeface="Roboto Condensed"/>
                <a:hlinkClick r:id="rId6">
                  <a:extLst>
                    <a:ext uri="{A12FA001-AC4F-418D-AE19-62706E023703}">
                      <ahyp:hlinkClr xmlns:ahyp="http://schemas.microsoft.com/office/drawing/2018/hyperlinkcolor" xmlns="" val="tx"/>
                    </a:ext>
                  </a:extLst>
                </a:hlinkClick>
              </a:rPr>
              <a:t>https://www.fesabid.org/wp-content/uploads/2021/05/mapadefensa051119.pdf</a:t>
            </a:r>
            <a:endParaRPr sz="1800" dirty="0">
              <a:solidFill>
                <a:schemeClr val="dk1"/>
              </a:solidFill>
              <a:latin typeface="Roboto Condensed"/>
              <a:ea typeface="Roboto Condensed"/>
              <a:cs typeface="Roboto Condensed"/>
              <a:sym typeface="Roboto Condensed"/>
            </a:endParaRPr>
          </a:p>
          <a:p>
            <a:endParaRPr sz="1800" dirty="0">
              <a:solidFill>
                <a:schemeClr val="dk1"/>
              </a:solidFill>
              <a:latin typeface="Roboto Condensed"/>
              <a:ea typeface="Roboto Condensed"/>
              <a:cs typeface="Roboto Condensed"/>
              <a:sym typeface="Roboto Condensed"/>
            </a:endParaRPr>
          </a:p>
          <a:p>
            <a:endParaRPr sz="1800" dirty="0">
              <a:solidFill>
                <a:schemeClr val="dk1"/>
              </a:solidFill>
              <a:latin typeface="Roboto Condensed"/>
              <a:ea typeface="Roboto Condensed"/>
              <a:cs typeface="Roboto Condensed"/>
              <a:sym typeface="Roboto Condensed"/>
            </a:endParaRPr>
          </a:p>
          <a:p>
            <a:r>
              <a:rPr lang="es-ES" sz="1800" dirty="0">
                <a:latin typeface="Roboto Condensed"/>
                <a:ea typeface="Roboto Condensed"/>
                <a:cs typeface="Roboto Condensed"/>
                <a:sym typeface="Roboto Condensed"/>
              </a:rPr>
              <a:t>					</a:t>
            </a:r>
            <a:endParaRPr dirty="0"/>
          </a:p>
          <a:p>
            <a:endParaRPr sz="1800" b="1" dirty="0">
              <a:solidFill>
                <a:schemeClr val="dk1"/>
              </a:solidFill>
              <a:latin typeface="Roboto Condensed"/>
              <a:ea typeface="Roboto Condensed"/>
              <a:cs typeface="Roboto Condensed"/>
              <a:sym typeface="Roboto Condensed"/>
            </a:endParaRPr>
          </a:p>
          <a:p>
            <a:endParaRPr sz="1800" b="1" dirty="0">
              <a:solidFill>
                <a:schemeClr val="dk1"/>
              </a:solidFill>
              <a:latin typeface="Roboto Condensed"/>
              <a:ea typeface="Roboto Condensed"/>
              <a:cs typeface="Roboto Condensed"/>
              <a:sym typeface="Roboto Condensed"/>
            </a:endParaRPr>
          </a:p>
          <a:p>
            <a:endParaRPr sz="1800" b="1" dirty="0">
              <a:solidFill>
                <a:schemeClr val="dk1"/>
              </a:solidFill>
              <a:latin typeface="Roboto Condensed"/>
              <a:ea typeface="Roboto Condensed"/>
              <a:cs typeface="Roboto Condensed"/>
              <a:sym typeface="Roboto Condensed"/>
            </a:endParaRPr>
          </a:p>
          <a:p>
            <a:r>
              <a:rPr lang="es-ES" sz="1800" dirty="0">
                <a:latin typeface="Roboto Condensed"/>
                <a:ea typeface="Roboto Condensed"/>
                <a:cs typeface="Roboto Condensed"/>
                <a:sym typeface="Roboto Condensed"/>
              </a:rPr>
              <a:t>Explica brevemente la creación del Observatorio y su objetivo principal.</a:t>
            </a:r>
            <a:endParaRPr dirty="0"/>
          </a:p>
          <a:p>
            <a:r>
              <a:rPr lang="es-ES" sz="1800" dirty="0">
                <a:latin typeface="Roboto Condensed"/>
                <a:ea typeface="Roboto Condensed"/>
                <a:cs typeface="Roboto Condensed"/>
                <a:sym typeface="Roboto Condensed"/>
              </a:rPr>
              <a:t>Coordinación inicial: Menciona a </a:t>
            </a:r>
            <a:r>
              <a:rPr lang="es-ES" sz="1800" dirty="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Ana Bernardo Suárez</a:t>
            </a:r>
            <a:r>
              <a:rPr lang="es-ES" sz="1800" dirty="0">
                <a:latin typeface="Roboto Condensed"/>
                <a:ea typeface="Roboto Condensed"/>
                <a:cs typeface="Roboto Condensed"/>
                <a:sym typeface="Roboto Condensed"/>
              </a:rPr>
              <a:t> y la composición actual del Observatorio.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18" name="Google Shape;118;p4"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19" name="Google Shape;119;p4"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20" name="Google Shape;120;p4"/>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21" name="Google Shape;121;p4"/>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22" name="Google Shape;122;p4"/>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(I)</a:t>
            </a:r>
            <a:endParaRPr/>
          </a:p>
        </p:txBody>
      </p:sp>
      <p:sp>
        <p:nvSpPr>
          <p:cNvPr id="123" name="Google Shape;123;p4"/>
          <p:cNvSpPr txBox="1"/>
          <p:nvPr/>
        </p:nvSpPr>
        <p:spPr>
          <a:xfrm>
            <a:off x="2281084" y="1715367"/>
            <a:ext cx="7706100" cy="4094400"/>
          </a:xfrm>
          <a:prstGeom prst="rect">
            <a:avLst/>
          </a:prstGeom>
          <a:noFill/>
          <a:ln>
            <a:noFill/>
          </a:ln>
        </p:spPr>
        <p:txBody>
          <a:bodyPr spcFirstLastPara="1" wrap="square" lIns="91425" tIns="45700" rIns="91425" bIns="45700" anchor="t" anchorCtr="0">
            <a:spAutoFit/>
          </a:bodyPr>
          <a:lstStyle/>
          <a:p>
            <a:pPr algn="just"/>
            <a:r>
              <a:rPr lang="es-ES" sz="2000">
                <a:latin typeface="Roboto Condensed"/>
                <a:ea typeface="Roboto Condensed"/>
                <a:cs typeface="Roboto Condensed"/>
                <a:sym typeface="Roboto Condensed"/>
              </a:rPr>
              <a:t>Se centra en dos </a:t>
            </a:r>
            <a:r>
              <a:rPr lang="es-ES" sz="2000" b="1">
                <a:latin typeface="Roboto Condensed"/>
                <a:ea typeface="Roboto Condensed"/>
                <a:cs typeface="Roboto Condensed"/>
                <a:sym typeface="Roboto Condensed"/>
              </a:rPr>
              <a:t>campos de actuación:</a:t>
            </a:r>
            <a:endParaRPr sz="2000">
              <a:solidFill>
                <a:schemeClr val="dk1"/>
              </a:solidFill>
              <a:latin typeface="Roboto Condensed"/>
              <a:ea typeface="Roboto Condensed"/>
              <a:cs typeface="Roboto Condensed"/>
              <a:sym typeface="Roboto Condensed"/>
            </a:endParaRPr>
          </a:p>
          <a:p>
            <a:pPr marL="742950" lvl="1" indent="-285750" algn="just">
              <a:buSzPts val="2000"/>
              <a:buFont typeface="Arial"/>
              <a:buChar char="•"/>
            </a:pPr>
            <a:r>
              <a:rPr lang="es-ES" sz="2000">
                <a:latin typeface="Roboto Condensed"/>
                <a:ea typeface="Roboto Condensed"/>
                <a:cs typeface="Roboto Condensed"/>
                <a:sym typeface="Roboto Condensed"/>
              </a:rPr>
              <a:t>Revisión de los puestos de trabajo/convocatorias/ofertas de empleo/definición de servicios</a:t>
            </a:r>
            <a:endParaRPr/>
          </a:p>
          <a:p>
            <a:pPr marL="742950" lvl="1" indent="-285750" algn="just">
              <a:buSzPts val="2000"/>
              <a:buFont typeface="Arial"/>
              <a:buChar char="•"/>
            </a:pPr>
            <a:r>
              <a:rPr lang="es-ES" sz="2000">
                <a:latin typeface="Roboto Condensed"/>
                <a:ea typeface="Roboto Condensed"/>
                <a:cs typeface="Roboto Condensed"/>
                <a:sym typeface="Roboto Condensed"/>
              </a:rPr>
              <a:t>Participación en la elaboración de la normativa.</a:t>
            </a:r>
            <a:endParaRPr/>
          </a:p>
          <a:p>
            <a:pPr marL="742950" lvl="1" indent="-158750" algn="just">
              <a:buSzPts val="2000"/>
            </a:pPr>
            <a:endParaRPr sz="2000">
              <a:solidFill>
                <a:schemeClr val="dk1"/>
              </a:solidFill>
              <a:latin typeface="Roboto Condensed"/>
              <a:ea typeface="Roboto Condensed"/>
              <a:cs typeface="Roboto Condensed"/>
              <a:sym typeface="Roboto Condensed"/>
            </a:endParaRPr>
          </a:p>
          <a:p>
            <a:pPr algn="just"/>
            <a:r>
              <a:rPr lang="es-ES" sz="2000" b="1">
                <a:latin typeface="Roboto Condensed"/>
                <a:ea typeface="Roboto Condensed"/>
                <a:cs typeface="Roboto Condensed"/>
                <a:sym typeface="Roboto Condensed"/>
              </a:rPr>
              <a:t>Instrumentos de trabajo:</a:t>
            </a:r>
            <a:endParaRPr/>
          </a:p>
          <a:p>
            <a:pPr marL="742950" lvl="1" indent="-285750" algn="just">
              <a:buSzPts val="2000"/>
              <a:buFont typeface="Arial"/>
              <a:buChar char="•"/>
            </a:pPr>
            <a:r>
              <a:rPr lang="es-ES" sz="2000">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Encuesta online</a:t>
            </a:r>
            <a:r>
              <a:rPr lang="es-ES" sz="2000">
                <a:latin typeface="Roboto Condensed"/>
                <a:ea typeface="Roboto Condensed"/>
                <a:cs typeface="Roboto Condensed"/>
                <a:sym typeface="Roboto Condensed"/>
              </a:rPr>
              <a:t> a través de un formulario en Google Drive</a:t>
            </a:r>
            <a:endParaRPr/>
          </a:p>
          <a:p>
            <a:pPr marL="742950" lvl="1" indent="-285750" algn="just">
              <a:buSzPts val="2000"/>
              <a:buFont typeface="Arial"/>
              <a:buChar char="•"/>
            </a:pPr>
            <a:r>
              <a:rPr lang="es-ES" sz="2000">
                <a:latin typeface="Roboto Condensed"/>
                <a:ea typeface="Roboto Condensed"/>
                <a:cs typeface="Roboto Condensed"/>
                <a:sym typeface="Roboto Condensed"/>
              </a:rPr>
              <a:t>Se vuelcan los resultados en Excel (facilita el tratamiento y el análisis)</a:t>
            </a:r>
            <a:endParaRPr/>
          </a:p>
          <a:p>
            <a:pPr algn="just"/>
            <a:endParaRPr sz="2000">
              <a:solidFill>
                <a:schemeClr val="dk1"/>
              </a:solidFill>
              <a:latin typeface="Roboto Condensed"/>
              <a:ea typeface="Roboto Condensed"/>
              <a:cs typeface="Roboto Condensed"/>
              <a:sym typeface="Roboto Condensed"/>
            </a:endParaRPr>
          </a:p>
          <a:p>
            <a:pPr algn="just"/>
            <a:r>
              <a:rPr lang="es-ES" sz="2000" b="1">
                <a:latin typeface="Roboto Condensed"/>
                <a:ea typeface="Roboto Condensed"/>
                <a:cs typeface="Roboto Condensed"/>
                <a:sym typeface="Roboto Condense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Objetivos de la encuesta:</a:t>
            </a:r>
            <a:endParaRPr/>
          </a:p>
          <a:p>
            <a:pPr marL="742950" lvl="1" indent="-285750" algn="just">
              <a:buSzPts val="2000"/>
              <a:buFont typeface="Arial"/>
              <a:buChar char="•"/>
            </a:pPr>
            <a:r>
              <a:rPr lang="es-ES" sz="2000">
                <a:latin typeface="Roboto Condensed"/>
                <a:ea typeface="Roboto Condensed"/>
                <a:cs typeface="Roboto Condensed"/>
                <a:sym typeface="Roboto Condensed"/>
              </a:rPr>
              <a:t>Analizar el trabajo desempeñado por las asociaciones/colegios en el campo de la defensa de la profesión</a:t>
            </a:r>
            <a:r>
              <a:rPr lang="es-ES" sz="2000" i="1">
                <a:latin typeface="Roboto Condensed"/>
                <a:ea typeface="Roboto Condensed"/>
                <a:cs typeface="Roboto Condensed"/>
                <a:sym typeface="Roboto Condensed"/>
              </a:rPr>
              <a:t>/advocacy</a:t>
            </a:r>
            <a:endParaRPr sz="2000" i="1">
              <a:solidFill>
                <a:schemeClr val="dk1"/>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30" name="Google Shape;130;p5"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31" name="Google Shape;131;p5"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32" name="Google Shape;132;p5"/>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33" name="Google Shape;133;p5"/>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34" name="Google Shape;134;p5"/>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(II)</a:t>
            </a:r>
            <a:endParaRPr/>
          </a:p>
        </p:txBody>
      </p:sp>
      <p:sp>
        <p:nvSpPr>
          <p:cNvPr id="135" name="Google Shape;135;p5"/>
          <p:cNvSpPr txBox="1"/>
          <p:nvPr/>
        </p:nvSpPr>
        <p:spPr>
          <a:xfrm>
            <a:off x="2281084" y="1603440"/>
            <a:ext cx="7706032" cy="2031325"/>
          </a:xfrm>
          <a:prstGeom prst="rect">
            <a:avLst/>
          </a:prstGeom>
          <a:noFill/>
          <a:ln>
            <a:noFill/>
          </a:ln>
        </p:spPr>
        <p:txBody>
          <a:bodyPr spcFirstLastPara="1" wrap="square" lIns="91425" tIns="45700" rIns="91425" bIns="45700" anchor="t" anchorCtr="0">
            <a:spAutoFit/>
          </a:bodyPr>
          <a:lstStyle/>
          <a:p>
            <a:pPr algn="just"/>
            <a:r>
              <a:rPr lang="es-ES" sz="1800" b="1">
                <a:latin typeface="Roboto Condensed"/>
                <a:ea typeface="Roboto Condensed"/>
                <a:cs typeface="Roboto Condensed"/>
                <a:sym typeface="Roboto Condensed"/>
              </a:rPr>
              <a:t>Diseño del cuestionario:</a:t>
            </a:r>
            <a:endParaRPr/>
          </a:p>
          <a:p>
            <a:pPr algn="just"/>
            <a:endParaRPr sz="1800">
              <a:solidFill>
                <a:schemeClr val="dk1"/>
              </a:solidFill>
              <a:latin typeface="Roboto Condensed"/>
              <a:ea typeface="Roboto Condensed"/>
              <a:cs typeface="Roboto Condensed"/>
              <a:sym typeface="Roboto Condensed"/>
            </a:endParaRPr>
          </a:p>
          <a:p>
            <a:pPr algn="just"/>
            <a:r>
              <a:rPr lang="es-ES" sz="1800">
                <a:latin typeface="Roboto Condensed"/>
                <a:ea typeface="Roboto Condensed"/>
                <a:cs typeface="Roboto Condensed"/>
                <a:sym typeface="Roboto Condensed"/>
              </a:rPr>
              <a:t>Preguntas cerradas y semicerradas para recabar opinión sobre las diferentes cuestiones.</a:t>
            </a:r>
            <a:endParaRPr/>
          </a:p>
          <a:p>
            <a:pPr algn="just"/>
            <a:endParaRPr sz="1800">
              <a:solidFill>
                <a:schemeClr val="dk1"/>
              </a:solidFill>
              <a:latin typeface="Roboto Condensed"/>
              <a:ea typeface="Roboto Condensed"/>
              <a:cs typeface="Roboto Condensed"/>
              <a:sym typeface="Roboto Condensed"/>
            </a:endParaRPr>
          </a:p>
          <a:p>
            <a:pPr algn="just"/>
            <a:endParaRPr sz="1800">
              <a:solidFill>
                <a:schemeClr val="dk1"/>
              </a:solidFill>
              <a:latin typeface="Roboto Condensed"/>
              <a:ea typeface="Roboto Condensed"/>
              <a:cs typeface="Roboto Condensed"/>
              <a:sym typeface="Roboto Condensed"/>
            </a:endParaRPr>
          </a:p>
          <a:p>
            <a:pPr algn="just"/>
            <a:endParaRPr sz="1800">
              <a:solidFill>
                <a:schemeClr val="dk1"/>
              </a:solidFill>
              <a:latin typeface="Roboto Condensed"/>
              <a:ea typeface="Roboto Condensed"/>
              <a:cs typeface="Roboto Condensed"/>
              <a:sym typeface="Roboto Condensed"/>
            </a:endParaRPr>
          </a:p>
        </p:txBody>
      </p:sp>
      <p:pic>
        <p:nvPicPr>
          <p:cNvPr id="136" name="Google Shape;136;p5"/>
          <p:cNvPicPr preferRelativeResize="0"/>
          <p:nvPr/>
        </p:nvPicPr>
        <p:blipFill rotWithShape="1">
          <a:blip r:embed="rId6">
            <a:alphaModFix/>
          </a:blip>
          <a:srcRect/>
          <a:stretch/>
        </p:blipFill>
        <p:spPr>
          <a:xfrm>
            <a:off x="2245161" y="2805454"/>
            <a:ext cx="4108603" cy="2567877"/>
          </a:xfrm>
          <a:prstGeom prst="rect">
            <a:avLst/>
          </a:prstGeom>
          <a:noFill/>
          <a:ln>
            <a:noFill/>
          </a:ln>
        </p:spPr>
      </p:pic>
      <p:pic>
        <p:nvPicPr>
          <p:cNvPr id="137" name="Google Shape;137;p5"/>
          <p:cNvPicPr preferRelativeResize="0"/>
          <p:nvPr/>
        </p:nvPicPr>
        <p:blipFill rotWithShape="1">
          <a:blip r:embed="rId7">
            <a:alphaModFix/>
          </a:blip>
          <a:srcRect t="11419"/>
          <a:stretch/>
        </p:blipFill>
        <p:spPr>
          <a:xfrm>
            <a:off x="5703035" y="2903136"/>
            <a:ext cx="4794693" cy="23061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44" name="Google Shape;144;p6"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45" name="Google Shape;145;p6"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46" name="Google Shape;146;p6"/>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47" name="Google Shape;147;p6"/>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48" name="Google Shape;148;p6"/>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(III)</a:t>
            </a:r>
            <a:endParaRPr/>
          </a:p>
        </p:txBody>
      </p:sp>
      <p:sp>
        <p:nvSpPr>
          <p:cNvPr id="149" name="Google Shape;149;p6"/>
          <p:cNvSpPr txBox="1"/>
          <p:nvPr/>
        </p:nvSpPr>
        <p:spPr>
          <a:xfrm>
            <a:off x="2281084" y="1603439"/>
            <a:ext cx="7706032" cy="3754874"/>
          </a:xfrm>
          <a:prstGeom prst="rect">
            <a:avLst/>
          </a:prstGeom>
          <a:noFill/>
          <a:ln>
            <a:noFill/>
          </a:ln>
        </p:spPr>
        <p:txBody>
          <a:bodyPr spcFirstLastPara="1" wrap="square" lIns="91425" tIns="45700" rIns="91425" bIns="45700" anchor="t" anchorCtr="0">
            <a:spAutoFit/>
          </a:bodyPr>
          <a:lstStyle/>
          <a:p>
            <a:pPr algn="just"/>
            <a:r>
              <a:rPr lang="es-ES" sz="2000" b="1" dirty="0">
                <a:latin typeface="Roboto Condensed"/>
                <a:ea typeface="Roboto Condensed"/>
                <a:cs typeface="Roboto Condensed"/>
                <a:sym typeface="Roboto Condensed"/>
              </a:rPr>
              <a:t>Cronología del estudio:</a:t>
            </a:r>
            <a:endParaRPr dirty="0"/>
          </a:p>
          <a:p>
            <a:pPr algn="just"/>
            <a:endParaRPr sz="2000" b="1" dirty="0">
              <a:solidFill>
                <a:schemeClr val="dk1"/>
              </a:solidFill>
              <a:latin typeface="Roboto Condensed"/>
              <a:ea typeface="Roboto Condensed"/>
              <a:cs typeface="Roboto Condensed"/>
              <a:sym typeface="Roboto Condensed"/>
            </a:endParaRPr>
          </a:p>
          <a:p>
            <a:pPr marL="285750" indent="-285750" algn="just">
              <a:buSzPts val="2000"/>
              <a:buFont typeface="Arial"/>
              <a:buChar char="•"/>
            </a:pPr>
            <a:r>
              <a:rPr lang="es-ES" sz="2000" dirty="0">
                <a:latin typeface="Roboto Condensed"/>
                <a:ea typeface="Roboto Condensed"/>
                <a:cs typeface="Roboto Condensed"/>
                <a:sym typeface="Roboto Condensed"/>
              </a:rPr>
              <a:t>El cuestionario </a:t>
            </a:r>
            <a:r>
              <a:rPr lang="es-ES" sz="2000" b="1" dirty="0">
                <a:latin typeface="Roboto Condensed"/>
                <a:ea typeface="Roboto Condensed"/>
                <a:cs typeface="Roboto Condensed"/>
                <a:sym typeface="Roboto Condensed"/>
              </a:rPr>
              <a:t>se</a:t>
            </a:r>
            <a:r>
              <a:rPr lang="es-ES" sz="2000" dirty="0">
                <a:latin typeface="Roboto Condensed"/>
                <a:ea typeface="Roboto Condensed"/>
                <a:cs typeface="Roboto Condensed"/>
                <a:sym typeface="Roboto Condensed"/>
              </a:rPr>
              <a:t> </a:t>
            </a:r>
            <a:r>
              <a:rPr lang="es-ES" sz="2000" b="1" dirty="0">
                <a:latin typeface="Roboto Condensed"/>
                <a:ea typeface="Roboto Condensed"/>
                <a:cs typeface="Roboto Condensed"/>
                <a:sym typeface="Roboto Condensed"/>
              </a:rPr>
              <a:t>diseñó </a:t>
            </a:r>
            <a:r>
              <a:rPr lang="es-ES" sz="2000" dirty="0">
                <a:latin typeface="Roboto Condensed"/>
                <a:ea typeface="Roboto Condensed"/>
                <a:cs typeface="Roboto Condensed"/>
                <a:sym typeface="Roboto Condensed"/>
              </a:rPr>
              <a:t>en septiembre de 2018.</a:t>
            </a:r>
            <a:endParaRPr dirty="0"/>
          </a:p>
          <a:p>
            <a:pPr marL="285750" indent="-285750" algn="just">
              <a:buSzPts val="2000"/>
              <a:buFont typeface="Arial"/>
              <a:buChar char="•"/>
            </a:pPr>
            <a:r>
              <a:rPr lang="es-ES" sz="2000" b="1" dirty="0">
                <a:latin typeface="Roboto Condensed"/>
                <a:ea typeface="Roboto Condensed"/>
                <a:cs typeface="Roboto Condensed"/>
                <a:sym typeface="Roboto Condensed"/>
              </a:rPr>
              <a:t>Se envió </a:t>
            </a:r>
            <a:r>
              <a:rPr lang="es-ES" sz="2000" dirty="0">
                <a:latin typeface="Roboto Condensed"/>
                <a:ea typeface="Roboto Condensed"/>
                <a:cs typeface="Roboto Condensed"/>
                <a:sym typeface="Roboto Condensed"/>
              </a:rPr>
              <a:t>por correo electrónico a través de la Gerencia FESABID, junto con una breve explicación del GTDP y las instrucciones para cumplimentar el cuestionario el 8/10/2018.</a:t>
            </a:r>
            <a:endParaRPr dirty="0"/>
          </a:p>
          <a:p>
            <a:pPr marL="285750" indent="-285750" algn="just">
              <a:buSzPts val="2000"/>
              <a:buFont typeface="Arial"/>
              <a:buChar char="•"/>
            </a:pPr>
            <a:r>
              <a:rPr lang="es-ES" sz="2000" dirty="0">
                <a:latin typeface="Roboto Condensed"/>
                <a:ea typeface="Roboto Condensed"/>
                <a:cs typeface="Roboto Condensed"/>
                <a:sym typeface="Roboto Condensed"/>
              </a:rPr>
              <a:t>El </a:t>
            </a:r>
            <a:r>
              <a:rPr lang="es-ES" sz="2000" b="1" dirty="0">
                <a:latin typeface="Roboto Condensed"/>
                <a:ea typeface="Roboto Condensed"/>
                <a:cs typeface="Roboto Condensed"/>
                <a:sym typeface="Roboto Condensed"/>
              </a:rPr>
              <a:t>plazo </a:t>
            </a:r>
            <a:r>
              <a:rPr lang="es-ES" sz="2000" dirty="0">
                <a:latin typeface="Roboto Condensed"/>
                <a:ea typeface="Roboto Condensed"/>
                <a:cs typeface="Roboto Condensed"/>
                <a:sym typeface="Roboto Condensed"/>
              </a:rPr>
              <a:t>para su cumplimentación expiró el 18/10/2018. </a:t>
            </a:r>
            <a:endParaRPr dirty="0"/>
          </a:p>
          <a:p>
            <a:pPr marL="285750" indent="-285750" algn="just">
              <a:buSzPts val="2000"/>
              <a:buFont typeface="Arial"/>
              <a:buChar char="•"/>
            </a:pPr>
            <a:r>
              <a:rPr lang="es-ES" sz="2000" dirty="0">
                <a:latin typeface="Roboto Condensed"/>
                <a:ea typeface="Roboto Condensed"/>
                <a:cs typeface="Roboto Condensed"/>
                <a:sym typeface="Roboto Condensed"/>
              </a:rPr>
              <a:t>El </a:t>
            </a:r>
            <a:r>
              <a:rPr lang="es-ES" sz="2000" b="1" dirty="0">
                <a:latin typeface="Roboto Condensed"/>
                <a:ea typeface="Roboto Condensed"/>
                <a:cs typeface="Roboto Condensed"/>
                <a:sym typeface="Roboto Condensed"/>
              </a:rPr>
              <a:t>análisis de los resultados </a:t>
            </a:r>
            <a:r>
              <a:rPr lang="es-ES" sz="2000" dirty="0">
                <a:latin typeface="Roboto Condensed"/>
                <a:ea typeface="Roboto Condensed"/>
                <a:cs typeface="Roboto Condensed"/>
                <a:sym typeface="Roboto Condensed"/>
              </a:rPr>
              <a:t>se desarrolló durante octubre y noviembre de 2018.</a:t>
            </a:r>
            <a:endParaRPr dirty="0"/>
          </a:p>
          <a:p>
            <a:pPr marL="285750" indent="-285750" algn="just">
              <a:buSzPts val="2000"/>
              <a:buFont typeface="Arial"/>
              <a:buChar char="•"/>
            </a:pPr>
            <a:r>
              <a:rPr lang="es-ES" sz="2000" dirty="0">
                <a:latin typeface="Roboto Condensed"/>
                <a:ea typeface="Roboto Condensed"/>
                <a:cs typeface="Roboto Condensed"/>
                <a:sym typeface="Roboto Condensed"/>
              </a:rPr>
              <a:t>Como resultado de este cuestionario se </a:t>
            </a:r>
            <a:r>
              <a:rPr lang="es-ES" sz="2000" b="1" dirty="0">
                <a:latin typeface="Roboto Condensed"/>
                <a:ea typeface="Roboto Condensed"/>
                <a:cs typeface="Roboto Condensed"/>
                <a:sym typeface="Roboto Condensed"/>
              </a:rPr>
              <a:t>propusieron acciones </a:t>
            </a:r>
            <a:r>
              <a:rPr lang="es-ES" sz="2000" dirty="0">
                <a:latin typeface="Roboto Condensed"/>
                <a:ea typeface="Roboto Condensed"/>
                <a:cs typeface="Roboto Condensed"/>
                <a:sym typeface="Roboto Condensed"/>
              </a:rPr>
              <a:t>durante los meses de noviembre y diciembre de 2018.</a:t>
            </a:r>
            <a:endParaRPr dirty="0"/>
          </a:p>
          <a:p>
            <a:pPr marL="285750" indent="-285750" algn="just">
              <a:buSzPts val="2000"/>
              <a:buFont typeface="Arial"/>
              <a:buChar char="•"/>
            </a:pPr>
            <a:r>
              <a:rPr lang="es-ES" sz="2000" b="1" dirty="0">
                <a:latin typeface="Roboto Condensed"/>
                <a:ea typeface="Roboto Condensed"/>
                <a:cs typeface="Roboto Condensed"/>
                <a:sym typeface="Roboto Condensed"/>
              </a:rPr>
              <a:t>Redacción del informe </a:t>
            </a:r>
            <a:r>
              <a:rPr lang="es-ES" sz="2000" dirty="0">
                <a:latin typeface="Roboto Condensed"/>
                <a:ea typeface="Roboto Condensed"/>
                <a:cs typeface="Roboto Condensed"/>
                <a:sym typeface="Roboto Condensed"/>
              </a:rPr>
              <a:t>de octubre a diciembre 2018.</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7"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56" name="Google Shape;156;p7"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57" name="Google Shape;157;p7"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58" name="Google Shape;158;p7"/>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59" name="Google Shape;159;p7"/>
          <p:cNvSpPr txBox="1"/>
          <p:nvPr/>
        </p:nvSpPr>
        <p:spPr>
          <a:xfrm>
            <a:off x="2209799" y="1750142"/>
            <a:ext cx="8043359" cy="4331654"/>
          </a:xfrm>
          <a:prstGeom prst="rect">
            <a:avLst/>
          </a:prstGeom>
          <a:noFill/>
          <a:ln>
            <a:noFill/>
          </a:ln>
        </p:spPr>
        <p:txBody>
          <a:bodyPr spcFirstLastPara="1" wrap="square" lIns="91425" tIns="45700" rIns="91425" bIns="45700" anchor="ctr" anchorCtr="0">
            <a:normAutofit/>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60" name="Google Shape;160;p7"/>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(IV)</a:t>
            </a:r>
            <a:endParaRPr/>
          </a:p>
        </p:txBody>
      </p:sp>
      <p:sp>
        <p:nvSpPr>
          <p:cNvPr id="161" name="Google Shape;161;p7"/>
          <p:cNvSpPr txBox="1"/>
          <p:nvPr/>
        </p:nvSpPr>
        <p:spPr>
          <a:xfrm>
            <a:off x="2281084" y="1643753"/>
            <a:ext cx="7706032" cy="3416320"/>
          </a:xfrm>
          <a:prstGeom prst="rect">
            <a:avLst/>
          </a:prstGeom>
          <a:noFill/>
          <a:ln>
            <a:noFill/>
          </a:ln>
        </p:spPr>
        <p:txBody>
          <a:bodyPr spcFirstLastPara="1" wrap="square" lIns="91425" tIns="45700" rIns="91425" bIns="45700" anchor="t" anchorCtr="0">
            <a:spAutoFit/>
          </a:bodyPr>
          <a:lstStyle/>
          <a:p>
            <a:pPr algn="just"/>
            <a:r>
              <a:rPr lang="es-ES" sz="2400" b="1">
                <a:latin typeface="Roboto Condensed"/>
                <a:ea typeface="Roboto Condensed"/>
                <a:cs typeface="Roboto Condensed"/>
                <a:sym typeface="Roboto Condensed"/>
              </a:rPr>
              <a:t>Análisis de los resultados:</a:t>
            </a:r>
            <a:endParaRPr/>
          </a:p>
          <a:p>
            <a:pPr algn="just"/>
            <a:endParaRPr sz="2400" b="1">
              <a:solidFill>
                <a:schemeClr val="dk1"/>
              </a:solidFill>
              <a:latin typeface="Roboto Condensed"/>
              <a:ea typeface="Roboto Condensed"/>
              <a:cs typeface="Roboto Condensed"/>
              <a:sym typeface="Roboto Condensed"/>
            </a:endParaRPr>
          </a:p>
          <a:p>
            <a:pPr algn="just"/>
            <a:r>
              <a:rPr lang="es-ES" sz="2400">
                <a:latin typeface="Roboto Condensed"/>
                <a:ea typeface="Roboto Condensed"/>
                <a:cs typeface="Roboto Condensed"/>
                <a:sym typeface="Roboto Condensed"/>
              </a:rPr>
              <a:t>De las 18 entidades pertenecientes a FESABID en aquel momento respondieron 13 (72%)</a:t>
            </a:r>
            <a:endParaRPr/>
          </a:p>
          <a:p>
            <a:pPr algn="just"/>
            <a:endParaRPr sz="2400">
              <a:solidFill>
                <a:schemeClr val="dk1"/>
              </a:solidFill>
              <a:latin typeface="Roboto Condensed"/>
              <a:ea typeface="Roboto Condensed"/>
              <a:cs typeface="Roboto Condensed"/>
              <a:sym typeface="Roboto Condensed"/>
            </a:endParaRPr>
          </a:p>
          <a:p>
            <a:pPr algn="just"/>
            <a:endParaRPr sz="2400">
              <a:solidFill>
                <a:schemeClr val="dk1"/>
              </a:solidFill>
              <a:latin typeface="Roboto Condensed"/>
              <a:ea typeface="Roboto Condensed"/>
              <a:cs typeface="Roboto Condensed"/>
              <a:sym typeface="Roboto Condensed"/>
            </a:endParaRPr>
          </a:p>
          <a:p>
            <a:pPr algn="just"/>
            <a:endParaRPr sz="1800" b="1">
              <a:solidFill>
                <a:schemeClr val="dk1"/>
              </a:solidFill>
              <a:latin typeface="Roboto Condensed"/>
              <a:ea typeface="Roboto Condensed"/>
              <a:cs typeface="Roboto Condensed"/>
              <a:sym typeface="Roboto Condensed"/>
            </a:endParaRPr>
          </a:p>
          <a:p>
            <a:pPr algn="just"/>
            <a:endParaRPr sz="1800">
              <a:solidFill>
                <a:schemeClr val="dk1"/>
              </a:solidFill>
              <a:latin typeface="Roboto Condensed"/>
              <a:ea typeface="Roboto Condensed"/>
              <a:cs typeface="Roboto Condensed"/>
              <a:sym typeface="Roboto Condensed"/>
            </a:endParaRPr>
          </a:p>
          <a:p>
            <a:pPr algn="just"/>
            <a:endParaRPr sz="1800">
              <a:solidFill>
                <a:schemeClr val="dk1"/>
              </a:solidFill>
              <a:latin typeface="Roboto Condensed"/>
              <a:ea typeface="Roboto Condensed"/>
              <a:cs typeface="Roboto Condensed"/>
              <a:sym typeface="Roboto Condensed"/>
            </a:endParaRPr>
          </a:p>
          <a:p>
            <a:pPr algn="just"/>
            <a:r>
              <a:rPr lang="es-ES" sz="1800">
                <a:latin typeface="Roboto Condensed"/>
                <a:ea typeface="Roboto Condensed"/>
                <a:cs typeface="Roboto Condensed"/>
                <a:sym typeface="Roboto Condensed"/>
              </a:rPr>
              <a:t> </a:t>
            </a:r>
            <a:endParaRPr/>
          </a:p>
        </p:txBody>
      </p:sp>
      <p:pic>
        <p:nvPicPr>
          <p:cNvPr id="162" name="Google Shape;162;p7"/>
          <p:cNvPicPr preferRelativeResize="0"/>
          <p:nvPr/>
        </p:nvPicPr>
        <p:blipFill rotWithShape="1">
          <a:blip r:embed="rId6">
            <a:alphaModFix/>
          </a:blip>
          <a:srcRect t="30472"/>
          <a:stretch/>
        </p:blipFill>
        <p:spPr>
          <a:xfrm>
            <a:off x="3132521" y="3296266"/>
            <a:ext cx="6219431" cy="2652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69" name="Google Shape;169;p8" descr="Logotipo&#10;&#10;El contenido generado por IA puede ser incorrecto."/>
          <p:cNvPicPr preferRelativeResize="0"/>
          <p:nvPr/>
        </p:nvPicPr>
        <p:blipFill rotWithShape="1">
          <a:blip r:embed="rId4">
            <a:alphaModFix/>
          </a:blip>
          <a:srcRect/>
          <a:stretch/>
        </p:blipFill>
        <p:spPr>
          <a:xfrm>
            <a:off x="2209800" y="6081796"/>
            <a:ext cx="1749507" cy="564356"/>
          </a:xfrm>
          <a:prstGeom prst="rect">
            <a:avLst/>
          </a:prstGeom>
          <a:noFill/>
          <a:ln>
            <a:noFill/>
          </a:ln>
        </p:spPr>
      </p:pic>
      <p:pic>
        <p:nvPicPr>
          <p:cNvPr id="170" name="Google Shape;170;p8" descr="Texto&#10;&#10;El contenido generado por IA puede ser incorrecto."/>
          <p:cNvPicPr preferRelativeResize="0"/>
          <p:nvPr/>
        </p:nvPicPr>
        <p:blipFill rotWithShape="1">
          <a:blip r:embed="rId5">
            <a:alphaModFix/>
          </a:blip>
          <a:srcRect/>
          <a:stretch/>
        </p:blipFill>
        <p:spPr>
          <a:xfrm>
            <a:off x="8674916" y="6081796"/>
            <a:ext cx="1578242" cy="482460"/>
          </a:xfrm>
          <a:prstGeom prst="rect">
            <a:avLst/>
          </a:prstGeom>
          <a:noFill/>
          <a:ln>
            <a:noFill/>
          </a:ln>
        </p:spPr>
      </p:pic>
      <p:cxnSp>
        <p:nvCxnSpPr>
          <p:cNvPr id="171" name="Google Shape;171;p8"/>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72" name="Google Shape;172;p8"/>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73" name="Google Shape;173;p8"/>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(V)</a:t>
            </a:r>
            <a:endParaRPr/>
          </a:p>
        </p:txBody>
      </p:sp>
      <p:sp>
        <p:nvSpPr>
          <p:cNvPr id="174" name="Google Shape;174;p8"/>
          <p:cNvSpPr txBox="1"/>
          <p:nvPr/>
        </p:nvSpPr>
        <p:spPr>
          <a:xfrm>
            <a:off x="2204884" y="1521712"/>
            <a:ext cx="8048274" cy="4801314"/>
          </a:xfrm>
          <a:prstGeom prst="rect">
            <a:avLst/>
          </a:prstGeom>
          <a:noFill/>
          <a:ln>
            <a:noFill/>
          </a:ln>
        </p:spPr>
        <p:txBody>
          <a:bodyPr spcFirstLastPara="1" wrap="square" lIns="91425" tIns="45700" rIns="91425" bIns="45700" anchor="t" anchorCtr="0">
            <a:spAutoFit/>
          </a:bodyPr>
          <a:lstStyle/>
          <a:p>
            <a:pPr algn="just"/>
            <a:r>
              <a:rPr lang="es-ES" sz="1800" b="1" dirty="0">
                <a:latin typeface="Roboto Condensed"/>
                <a:ea typeface="Roboto Condensed"/>
                <a:cs typeface="Roboto Condensed"/>
                <a:sym typeface="Roboto Condensed"/>
              </a:rPr>
              <a:t>Conclusiones:</a:t>
            </a:r>
            <a:endParaRPr dirty="0"/>
          </a:p>
          <a:p>
            <a:pPr algn="just"/>
            <a:endParaRPr sz="1800" dirty="0">
              <a:solidFill>
                <a:schemeClr val="dk1"/>
              </a:solidFill>
              <a:latin typeface="Roboto Condensed"/>
              <a:ea typeface="Roboto Condensed"/>
              <a:cs typeface="Roboto Condensed"/>
              <a:sym typeface="Roboto Condensed"/>
            </a:endParaRPr>
          </a:p>
          <a:p>
            <a:pPr marL="342900" indent="-342900" algn="just">
              <a:buSzPts val="1800"/>
              <a:buFont typeface="Calibri"/>
              <a:buAutoNum type="arabicPeriod"/>
            </a:pPr>
            <a:r>
              <a:rPr lang="es-ES" sz="1800" dirty="0">
                <a:latin typeface="Roboto Condensed"/>
                <a:ea typeface="Roboto Condensed"/>
                <a:cs typeface="Roboto Condensed"/>
                <a:sym typeface="Roboto Condensed"/>
              </a:rPr>
              <a:t>La </a:t>
            </a:r>
            <a:r>
              <a:rPr lang="es-ES" sz="1800" b="1" dirty="0">
                <a:latin typeface="Roboto Condensed"/>
                <a:ea typeface="Roboto Condensed"/>
                <a:cs typeface="Roboto Condensed"/>
                <a:sym typeface="Roboto Condensed"/>
              </a:rPr>
              <a:t>disparidad de realidades </a:t>
            </a:r>
            <a:r>
              <a:rPr lang="es-ES" sz="1800" dirty="0">
                <a:latin typeface="Roboto Condensed"/>
                <a:ea typeface="Roboto Condensed"/>
                <a:cs typeface="Roboto Condensed"/>
                <a:sym typeface="Roboto Condensed"/>
              </a:rPr>
              <a:t>entre las asociaciones y las dificultades de algunas de ellas.</a:t>
            </a:r>
            <a:endParaRPr dirty="0"/>
          </a:p>
          <a:p>
            <a:pPr marL="342900" indent="-342900" algn="just">
              <a:buSzPts val="1800"/>
              <a:buFont typeface="Calibri"/>
              <a:buAutoNum type="arabicPeriod"/>
            </a:pPr>
            <a:r>
              <a:rPr lang="es-ES" sz="1800" b="1" dirty="0">
                <a:latin typeface="Roboto Condensed"/>
                <a:ea typeface="Roboto Condensed"/>
                <a:cs typeface="Roboto Condensed"/>
                <a:sym typeface="Roboto Condensed"/>
              </a:rPr>
              <a:t>Presentación de alegaciones </a:t>
            </a:r>
            <a:r>
              <a:rPr lang="es-ES" sz="1800" dirty="0">
                <a:latin typeface="Roboto Condensed"/>
                <a:ea typeface="Roboto Condensed"/>
                <a:cs typeface="Roboto Condensed"/>
                <a:sym typeface="Roboto Condensed"/>
              </a:rPr>
              <a:t>a entidades públicas </a:t>
            </a:r>
            <a:r>
              <a:rPr lang="es-ES" sz="1800" b="1" dirty="0">
                <a:latin typeface="Roboto Condensed"/>
                <a:ea typeface="Roboto Condensed"/>
                <a:cs typeface="Roboto Condensed"/>
                <a:sym typeface="Roboto Condensed"/>
              </a:rPr>
              <a:t>es irregular</a:t>
            </a:r>
            <a:r>
              <a:rPr lang="es-ES" sz="1800" dirty="0">
                <a:latin typeface="Roboto Condensed"/>
                <a:ea typeface="Roboto Condensed"/>
                <a:cs typeface="Roboto Condensed"/>
                <a:sym typeface="Roboto Condensed"/>
              </a:rPr>
              <a:t>. Entre 2 asociaciones representan el 68% del total.</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La mayor parte de las acciones </a:t>
            </a:r>
            <a:r>
              <a:rPr lang="es-ES" sz="1800" b="1" dirty="0">
                <a:latin typeface="Roboto Condensed"/>
                <a:ea typeface="Roboto Condensed"/>
                <a:cs typeface="Roboto Condensed"/>
                <a:sym typeface="Roboto Condensed"/>
              </a:rPr>
              <a:t>parte de la persona afectada</a:t>
            </a:r>
            <a:r>
              <a:rPr lang="es-ES" sz="1800" dirty="0">
                <a:latin typeface="Roboto Condensed"/>
                <a:ea typeface="Roboto Condensed"/>
                <a:cs typeface="Roboto Condensed"/>
                <a:sym typeface="Roboto Condensed"/>
              </a:rPr>
              <a:t>.</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La mayoría de las reclamaciones a las asociaciones son </a:t>
            </a:r>
            <a:r>
              <a:rPr lang="es-ES" sz="1800" b="1" dirty="0">
                <a:latin typeface="Roboto Condensed"/>
                <a:ea typeface="Roboto Condensed"/>
                <a:cs typeface="Roboto Condensed"/>
                <a:sym typeface="Roboto Condensed"/>
              </a:rPr>
              <a:t>a la administración local</a:t>
            </a:r>
            <a:r>
              <a:rPr lang="es-ES" sz="1800" dirty="0">
                <a:latin typeface="Roboto Condensed"/>
                <a:ea typeface="Roboto Condensed"/>
                <a:cs typeface="Roboto Condensed"/>
                <a:sym typeface="Roboto Condensed"/>
              </a:rPr>
              <a:t>.</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El 77% de los miembros FESABID dispone de algún medio de </a:t>
            </a:r>
            <a:r>
              <a:rPr lang="es-ES" sz="1800" b="1" dirty="0">
                <a:latin typeface="Roboto Condensed"/>
                <a:ea typeface="Roboto Condensed"/>
                <a:cs typeface="Roboto Condensed"/>
                <a:sym typeface="Roboto Condensed"/>
              </a:rPr>
              <a:t>asesoramiento legal</a:t>
            </a:r>
            <a:r>
              <a:rPr lang="es-ES" sz="1800" dirty="0">
                <a:latin typeface="Roboto Condensed"/>
                <a:ea typeface="Roboto Condensed"/>
                <a:cs typeface="Roboto Condensed"/>
                <a:sym typeface="Roboto Condensed"/>
              </a:rPr>
              <a:t>.</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El 50% de las alegaciones ha obtenido un </a:t>
            </a:r>
            <a:r>
              <a:rPr lang="es-ES" sz="1800" b="1" dirty="0">
                <a:latin typeface="Roboto Condensed"/>
                <a:ea typeface="Roboto Condensed"/>
                <a:cs typeface="Roboto Condensed"/>
                <a:sym typeface="Roboto Condensed"/>
              </a:rPr>
              <a:t>éxito total o parcial.</a:t>
            </a:r>
            <a:endParaRPr b="1"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Las entidades FESABID </a:t>
            </a:r>
            <a:r>
              <a:rPr lang="es-ES" sz="1800" b="1" dirty="0">
                <a:latin typeface="Roboto Condensed"/>
                <a:ea typeface="Roboto Condensed"/>
                <a:cs typeface="Roboto Condensed"/>
                <a:sym typeface="Roboto Condensed"/>
              </a:rPr>
              <a:t>no</a:t>
            </a:r>
            <a:r>
              <a:rPr lang="es-ES" sz="1800" dirty="0">
                <a:latin typeface="Roboto Condensed"/>
                <a:ea typeface="Roboto Condensed"/>
                <a:cs typeface="Roboto Condensed"/>
                <a:sym typeface="Roboto Condensed"/>
              </a:rPr>
              <a:t> disponen de </a:t>
            </a:r>
            <a:r>
              <a:rPr lang="es-ES" sz="1800" b="1" dirty="0">
                <a:latin typeface="Roboto Condensed"/>
                <a:ea typeface="Roboto Condensed"/>
                <a:cs typeface="Roboto Condensed"/>
                <a:sym typeface="Roboto Condensed"/>
              </a:rPr>
              <a:t>capacidad para atender </a:t>
            </a:r>
            <a:r>
              <a:rPr lang="es-ES" sz="1800" dirty="0">
                <a:latin typeface="Roboto Condensed"/>
                <a:ea typeface="Roboto Condensed"/>
                <a:cs typeface="Roboto Condensed"/>
                <a:sym typeface="Roboto Condensed"/>
              </a:rPr>
              <a:t>a todas las demandas. En el 23% de los casos es imposible.</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El 68% de las entidades ha participado en la </a:t>
            </a:r>
            <a:r>
              <a:rPr lang="es-ES" sz="1800" b="1" dirty="0">
                <a:latin typeface="Roboto Condensed"/>
                <a:ea typeface="Roboto Condensed"/>
                <a:cs typeface="Roboto Condensed"/>
                <a:sym typeface="Roboto Condensed"/>
              </a:rPr>
              <a:t>elaboración de normativa profesional </a:t>
            </a:r>
            <a:r>
              <a:rPr lang="es-ES" sz="1800" dirty="0">
                <a:latin typeface="Roboto Condensed"/>
                <a:ea typeface="Roboto Condensed"/>
                <a:cs typeface="Roboto Condensed"/>
                <a:sym typeface="Roboto Condensed"/>
              </a:rPr>
              <a:t>y el 63% de las </a:t>
            </a:r>
            <a:r>
              <a:rPr lang="es-ES" sz="1800" b="1" dirty="0">
                <a:latin typeface="Roboto Condensed"/>
                <a:ea typeface="Roboto Condensed"/>
                <a:cs typeface="Roboto Condensed"/>
                <a:sym typeface="Roboto Condensed"/>
              </a:rPr>
              <a:t>propuestas ha sido tenida en cuenta</a:t>
            </a:r>
            <a:r>
              <a:rPr lang="es-ES" sz="1800" dirty="0">
                <a:latin typeface="Roboto Condensed"/>
                <a:ea typeface="Roboto Condensed"/>
                <a:cs typeface="Roboto Condensed"/>
                <a:sym typeface="Roboto Condensed"/>
              </a:rPr>
              <a:t>.</a:t>
            </a:r>
            <a:endParaRPr dirty="0"/>
          </a:p>
          <a:p>
            <a:pPr marL="342900" indent="-342900" algn="just">
              <a:buSzPts val="1800"/>
              <a:buFont typeface="Calibri"/>
              <a:buAutoNum type="arabicPeriod"/>
            </a:pPr>
            <a:r>
              <a:rPr lang="es-ES" sz="1800" dirty="0">
                <a:latin typeface="Roboto Condensed"/>
                <a:ea typeface="Roboto Condensed"/>
                <a:cs typeface="Roboto Condensed"/>
                <a:sym typeface="Roboto Condensed"/>
              </a:rPr>
              <a:t>El 92% de los miembros considera útil la existencia de un </a:t>
            </a:r>
            <a:r>
              <a:rPr lang="es-ES" sz="1800" b="1" dirty="0">
                <a:latin typeface="Roboto Condensed"/>
                <a:ea typeface="Roboto Condensed"/>
                <a:cs typeface="Roboto Condensed"/>
                <a:sym typeface="Roboto Condensed"/>
              </a:rPr>
              <a:t>repositorio de materiales </a:t>
            </a:r>
            <a:r>
              <a:rPr lang="es-ES" sz="1800" dirty="0">
                <a:latin typeface="Roboto Condensed"/>
                <a:ea typeface="Roboto Condensed"/>
                <a:cs typeface="Roboto Condensed"/>
                <a:sym typeface="Roboto Condensed"/>
              </a:rPr>
              <a:t>que pueda facilitar la ayuda para interponer reclamaciones.</a:t>
            </a:r>
            <a:endParaRPr dirty="0"/>
          </a:p>
          <a:p>
            <a:pPr marL="742950" lvl="1" indent="-171450" algn="just">
              <a:buSzPts val="1800"/>
            </a:pPr>
            <a:endParaRPr sz="1800" dirty="0">
              <a:solidFill>
                <a:schemeClr val="dk1"/>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2" end="2"/>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3" end="3"/>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7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5" end="5"/>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6" end="6"/>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7" end="7"/>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8" end="8"/>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9" end="9"/>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74">
                                            <p:txEl>
                                              <p:pRg st="10" end="1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descr="UploadedImage8.jpg"/>
          <p:cNvPicPr preferRelativeResize="0"/>
          <p:nvPr/>
        </p:nvPicPr>
        <p:blipFill rotWithShape="1">
          <a:blip r:embed="rId3">
            <a:alphaModFix/>
          </a:blip>
          <a:srcRect/>
          <a:stretch/>
        </p:blipFill>
        <p:spPr>
          <a:xfrm>
            <a:off x="7918102" y="194051"/>
            <a:ext cx="2335057" cy="473678"/>
          </a:xfrm>
          <a:prstGeom prst="rect">
            <a:avLst/>
          </a:prstGeom>
          <a:noFill/>
          <a:ln>
            <a:noFill/>
          </a:ln>
        </p:spPr>
      </p:pic>
      <p:pic>
        <p:nvPicPr>
          <p:cNvPr id="181" name="Google Shape;181;p9" descr="Logotipo&#10;&#10;El contenido generado por IA puede ser incorrecto."/>
          <p:cNvPicPr preferRelativeResize="0"/>
          <p:nvPr/>
        </p:nvPicPr>
        <p:blipFill rotWithShape="1">
          <a:blip r:embed="rId4">
            <a:alphaModFix/>
          </a:blip>
          <a:srcRect/>
          <a:stretch/>
        </p:blipFill>
        <p:spPr>
          <a:xfrm>
            <a:off x="2204885" y="6235089"/>
            <a:ext cx="1749507" cy="564356"/>
          </a:xfrm>
          <a:prstGeom prst="rect">
            <a:avLst/>
          </a:prstGeom>
          <a:noFill/>
          <a:ln>
            <a:noFill/>
          </a:ln>
        </p:spPr>
      </p:pic>
      <p:pic>
        <p:nvPicPr>
          <p:cNvPr id="182" name="Google Shape;182;p9" descr="Texto&#10;&#10;El contenido generado por IA puede ser incorrecto."/>
          <p:cNvPicPr preferRelativeResize="0"/>
          <p:nvPr/>
        </p:nvPicPr>
        <p:blipFill rotWithShape="1">
          <a:blip r:embed="rId5">
            <a:alphaModFix/>
          </a:blip>
          <a:srcRect/>
          <a:stretch/>
        </p:blipFill>
        <p:spPr>
          <a:xfrm>
            <a:off x="8919882" y="6350561"/>
            <a:ext cx="1578242" cy="482460"/>
          </a:xfrm>
          <a:prstGeom prst="rect">
            <a:avLst/>
          </a:prstGeom>
          <a:noFill/>
          <a:ln>
            <a:noFill/>
          </a:ln>
        </p:spPr>
      </p:pic>
      <p:cxnSp>
        <p:nvCxnSpPr>
          <p:cNvPr id="183" name="Google Shape;183;p9"/>
          <p:cNvCxnSpPr/>
          <p:nvPr/>
        </p:nvCxnSpPr>
        <p:spPr>
          <a:xfrm>
            <a:off x="2209800" y="1484670"/>
            <a:ext cx="8043359" cy="0"/>
          </a:xfrm>
          <a:prstGeom prst="straightConnector1">
            <a:avLst/>
          </a:prstGeom>
          <a:noFill/>
          <a:ln w="38100" cap="flat" cmpd="sng">
            <a:solidFill>
              <a:srgbClr val="76923C"/>
            </a:solidFill>
            <a:prstDash val="solid"/>
            <a:round/>
            <a:headEnd type="none" w="sm" len="sm"/>
            <a:tailEnd type="none" w="sm" len="sm"/>
          </a:ln>
        </p:spPr>
      </p:cxnSp>
      <p:sp>
        <p:nvSpPr>
          <p:cNvPr id="184" name="Google Shape;184;p9"/>
          <p:cNvSpPr txBox="1"/>
          <p:nvPr/>
        </p:nvSpPr>
        <p:spPr>
          <a:xfrm>
            <a:off x="2519515" y="2792363"/>
            <a:ext cx="7027608" cy="636633"/>
          </a:xfrm>
          <a:prstGeom prst="rect">
            <a:avLst/>
          </a:prstGeom>
          <a:noFill/>
          <a:ln>
            <a:noFill/>
          </a:ln>
        </p:spPr>
        <p:txBody>
          <a:bodyPr spcFirstLastPara="1" wrap="square" lIns="91425" tIns="45700" rIns="91425" bIns="45700" anchor="ctr" anchorCtr="0">
            <a:normAutofit lnSpcReduction="10000"/>
          </a:bodyPr>
          <a:lstStyle/>
          <a:p>
            <a:pPr>
              <a:buClr>
                <a:schemeClr val="dk1"/>
              </a:buClr>
              <a:buSzPts val="3600"/>
            </a:pPr>
            <a:endParaRPr sz="3600">
              <a:solidFill>
                <a:srgbClr val="4F6128"/>
              </a:solidFill>
              <a:latin typeface="Roboto Condensed"/>
              <a:ea typeface="Roboto Condensed"/>
              <a:cs typeface="Roboto Condensed"/>
              <a:sym typeface="Roboto Condensed"/>
            </a:endParaRPr>
          </a:p>
        </p:txBody>
      </p:sp>
      <p:sp>
        <p:nvSpPr>
          <p:cNvPr id="185" name="Google Shape;185;p9"/>
          <p:cNvSpPr txBox="1">
            <a:spLocks noGrp="1"/>
          </p:cNvSpPr>
          <p:nvPr>
            <p:ph type="ctrTitle"/>
          </p:nvPr>
        </p:nvSpPr>
        <p:spPr>
          <a:xfrm>
            <a:off x="2209799" y="590892"/>
            <a:ext cx="8287928" cy="1159250"/>
          </a:xfrm>
          <a:prstGeom prst="rect">
            <a:avLst/>
          </a:prstGeom>
          <a:noFill/>
          <a:ln>
            <a:noFill/>
          </a:ln>
        </p:spPr>
        <p:txBody>
          <a:bodyPr spcFirstLastPara="1" wrap="square" lIns="91425" tIns="45700" rIns="91425" bIns="45700" anchor="ctr" anchorCtr="0">
            <a:normAutofit/>
          </a:bodyPr>
          <a:lstStyle/>
          <a:p>
            <a:pPr algn="l">
              <a:buClr>
                <a:srgbClr val="4F6128"/>
              </a:buClr>
              <a:buSzPts val="2800"/>
            </a:pPr>
            <a:r>
              <a:rPr lang="es-ES" sz="2800">
                <a:solidFill>
                  <a:srgbClr val="4F6128"/>
                </a:solidFill>
                <a:latin typeface="Roboto Condensed"/>
                <a:ea typeface="Roboto Condensed"/>
                <a:cs typeface="Roboto Condensed"/>
                <a:sym typeface="Roboto Condensed"/>
              </a:rPr>
              <a:t>El Mapa de Defensa de la Profesión (VI)</a:t>
            </a:r>
            <a:endParaRPr/>
          </a:p>
        </p:txBody>
      </p:sp>
      <p:sp>
        <p:nvSpPr>
          <p:cNvPr id="186" name="Google Shape;186;p9"/>
          <p:cNvSpPr txBox="1"/>
          <p:nvPr/>
        </p:nvSpPr>
        <p:spPr>
          <a:xfrm>
            <a:off x="2204884" y="1433775"/>
            <a:ext cx="8048274" cy="5170646"/>
          </a:xfrm>
          <a:prstGeom prst="rect">
            <a:avLst/>
          </a:prstGeom>
          <a:noFill/>
          <a:ln>
            <a:noFill/>
          </a:ln>
        </p:spPr>
        <p:txBody>
          <a:bodyPr spcFirstLastPara="1" wrap="square" lIns="91425" tIns="45700" rIns="91425" bIns="45700" anchor="t" anchorCtr="0">
            <a:spAutoFit/>
          </a:bodyPr>
          <a:lstStyle/>
          <a:p>
            <a:pPr algn="just"/>
            <a:r>
              <a:rPr lang="es-ES" sz="2400" b="1">
                <a:latin typeface="Roboto Condensed"/>
                <a:ea typeface="Roboto Condensed"/>
                <a:cs typeface="Roboto Condensed"/>
                <a:sym typeface="Roboto Condensed"/>
              </a:rPr>
              <a:t>Acciones propuestas:</a:t>
            </a:r>
            <a:endParaRPr/>
          </a:p>
          <a:p>
            <a:pPr marL="342900" indent="-342900" algn="just">
              <a:buSzPts val="2400"/>
              <a:buFont typeface="Calibri"/>
              <a:buAutoNum type="arabicPeriod"/>
            </a:pPr>
            <a:r>
              <a:rPr lang="es-ES" sz="2400">
                <a:latin typeface="Roboto Condensed"/>
                <a:ea typeface="Roboto Condensed"/>
                <a:cs typeface="Roboto Condensed"/>
                <a:sym typeface="Roboto Condensed"/>
              </a:rPr>
              <a:t>Recopilación de materiales</a:t>
            </a:r>
            <a:endParaRPr/>
          </a:p>
          <a:p>
            <a:pPr marL="342900" indent="-342900" algn="just">
              <a:buSzPts val="2400"/>
              <a:buFont typeface="Calibri"/>
              <a:buAutoNum type="arabicPeriod"/>
            </a:pPr>
            <a:r>
              <a:rPr lang="es-ES" sz="2400">
                <a:latin typeface="Roboto Condensed"/>
                <a:ea typeface="Roboto Condensed"/>
                <a:cs typeface="Roboto Condensed"/>
                <a:sym typeface="Roboto Condensed"/>
              </a:rPr>
              <a:t>Crear un apartado público sobre asuntos profesionales en la web de FESABID y un apartado privado que funcione como repositorio de materiales que ayude a interponer reclamaciones.</a:t>
            </a:r>
            <a:endParaRPr/>
          </a:p>
          <a:p>
            <a:pPr marL="342900" indent="-342900" algn="just">
              <a:buSzPts val="2400"/>
              <a:buFont typeface="Calibri"/>
              <a:buAutoNum type="arabicPeriod"/>
            </a:pPr>
            <a:r>
              <a:rPr lang="es-ES" sz="2400">
                <a:latin typeface="Roboto Condensed"/>
                <a:ea typeface="Roboto Condensed"/>
                <a:cs typeface="Roboto Condensed"/>
                <a:sym typeface="Roboto Condensed"/>
              </a:rPr>
              <a:t>Campaña de divulgación en el sector de la administración local y empresa.</a:t>
            </a:r>
            <a:endParaRPr/>
          </a:p>
          <a:p>
            <a:pPr marL="342900" indent="-342900" algn="just">
              <a:buSzPts val="2400"/>
              <a:buFont typeface="Calibri"/>
              <a:buAutoNum type="arabicPeriod"/>
            </a:pPr>
            <a:r>
              <a:rPr lang="es-ES" sz="2400">
                <a:latin typeface="Roboto Condensed"/>
                <a:ea typeface="Roboto Condensed"/>
                <a:cs typeface="Roboto Condensed"/>
                <a:sym typeface="Roboto Condensed"/>
              </a:rPr>
              <a:t>Realizar talleres y actividades formativas para las asociaciones/colegios se pueda formar en estos aspectos.</a:t>
            </a:r>
            <a:endParaRPr/>
          </a:p>
          <a:p>
            <a:pPr algn="ctr"/>
            <a:endParaRPr sz="2400">
              <a:solidFill>
                <a:schemeClr val="dk1"/>
              </a:solidFill>
              <a:latin typeface="Roboto Condensed"/>
              <a:ea typeface="Roboto Condensed"/>
              <a:cs typeface="Roboto Condensed"/>
              <a:sym typeface="Roboto Condensed"/>
            </a:endParaRPr>
          </a:p>
          <a:p>
            <a:pPr algn="ctr"/>
            <a:r>
              <a:rPr lang="es-ES" sz="2400">
                <a:latin typeface="Roboto Condensed"/>
                <a:ea typeface="Roboto Condensed"/>
                <a:cs typeface="Roboto Condensed"/>
                <a:sym typeface="Roboto Condensed"/>
              </a:rPr>
              <a:t>Para llevar a cabo estas acciones se creó:</a:t>
            </a:r>
            <a:endParaRPr/>
          </a:p>
          <a:p>
            <a:pPr algn="ctr"/>
            <a:r>
              <a:rPr lang="es-ES" sz="2400" b="1">
                <a:latin typeface="Roboto Condensed"/>
                <a:ea typeface="Roboto Condensed"/>
                <a:cs typeface="Roboto Condensed"/>
                <a:sym typeface="Roboto Condensed"/>
              </a:rPr>
              <a:t> EL OBSERVATORIO DE LA PROFESIÓN.</a:t>
            </a:r>
            <a:endParaRPr/>
          </a:p>
          <a:p>
            <a:pPr marL="742950" lvl="1" indent="-171450" algn="just">
              <a:buSzPts val="1800"/>
            </a:pPr>
            <a:endParaRPr sz="1800">
              <a:solidFill>
                <a:schemeClr val="dk1"/>
              </a:solidFill>
              <a:latin typeface="Roboto Condensed"/>
              <a:ea typeface="Roboto Condensed"/>
              <a:cs typeface="Roboto Condensed"/>
              <a:sym typeface="Roboto Condensed"/>
            </a:endParaRPr>
          </a:p>
        </p:txBody>
      </p:sp>
      <p:sp>
        <p:nvSpPr>
          <p:cNvPr id="187" name="Google Shape;187;p9"/>
          <p:cNvSpPr/>
          <p:nvPr/>
        </p:nvSpPr>
        <p:spPr>
          <a:xfrm>
            <a:off x="3514166" y="5390327"/>
            <a:ext cx="5405717" cy="933209"/>
          </a:xfrm>
          <a:prstGeom prst="rect">
            <a:avLst/>
          </a:prstGeom>
          <a:noFill/>
          <a:ln w="38100" cap="flat" cmpd="sng">
            <a:solidFill>
              <a:srgbClr val="76923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2156</Words>
  <Application>Microsoft Office PowerPoint</Application>
  <PresentationFormat>Panorámica</PresentationFormat>
  <Paragraphs>190</Paragraphs>
  <Slides>16</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Inter</vt:lpstr>
      <vt:lpstr>Arial</vt:lpstr>
      <vt:lpstr>Noto Sans Symbols</vt:lpstr>
      <vt:lpstr>Open Sans</vt:lpstr>
      <vt:lpstr>Roboto Condensed</vt:lpstr>
      <vt:lpstr>Calibri</vt:lpstr>
      <vt:lpstr>valencia-bold-webfont</vt:lpstr>
      <vt:lpstr>Office Theme</vt:lpstr>
      <vt:lpstr>El Observatorio de Defensa de la Profesión de FESABID</vt:lpstr>
      <vt:lpstr>Mercedes Rojas Granero   Jefa de Sección del Archivo Intermedio de la Generalitat  rojas_mer@gva.es</vt:lpstr>
      <vt:lpstr>Introducción al Observatorio de Defensa de la Profesión</vt:lpstr>
      <vt:lpstr>El Mapa de Defensa de la Profesión (I)</vt:lpstr>
      <vt:lpstr>El Mapa de Defensa de la Profesión (II)</vt:lpstr>
      <vt:lpstr>El Mapa de Defensa de la Profesión (III)</vt:lpstr>
      <vt:lpstr>El Mapa de Defensa de la Profesión (IV)</vt:lpstr>
      <vt:lpstr>El Mapa de Defensa de la Profesión (V)</vt:lpstr>
      <vt:lpstr>El Mapa de Defensa de la Profesión (VI)</vt:lpstr>
      <vt:lpstr>El Observatorio de la Profesión (I)</vt:lpstr>
      <vt:lpstr>El Observatorio de la Profesión (II)</vt:lpstr>
      <vt:lpstr>El Observatorio de la Profesión (III)</vt:lpstr>
      <vt:lpstr>Acciones</vt:lpstr>
      <vt:lpstr>Acciones (II)</vt:lpstr>
      <vt:lpstr>Hitos importantes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Observatorio de Defensa de la Profesión de FESABID</dc:title>
  <dc:creator>Merche Rojas</dc:creator>
  <cp:lastModifiedBy>PRESENTACIONES</cp:lastModifiedBy>
  <cp:revision>4</cp:revision>
  <dcterms:created xsi:type="dcterms:W3CDTF">2013-01-27T09:14:16Z</dcterms:created>
  <dcterms:modified xsi:type="dcterms:W3CDTF">2025-05-27T12:08:12Z</dcterms:modified>
</cp:coreProperties>
</file>